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73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4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10" autoAdjust="0"/>
    <p:restoredTop sz="86405" autoAdjust="0"/>
  </p:normalViewPr>
  <p:slideViewPr>
    <p:cSldViewPr snapToGrid="0" snapToObjects="1">
      <p:cViewPr varScale="1">
        <p:scale>
          <a:sx n="59" d="100"/>
          <a:sy n="59" d="100"/>
        </p:scale>
        <p:origin x="34" y="3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9751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C472E562-9006-4798-6C69-C6F365728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3FBB4DC2-FA3F-BB93-804F-B577F38449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19872AC4-2800-EC58-784E-1B5DCDF60D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5743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571500" y="5959078"/>
            <a:ext cx="2667000" cy="34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3905250" y="5959078"/>
            <a:ext cx="3619500" cy="34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8191500" y="5959078"/>
            <a:ext cx="2667000" cy="34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774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96761E34-9216-347C-2D51-DEA3C6C5A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>
            <a:extLst>
              <a:ext uri="{FF2B5EF4-FFF2-40B4-BE49-F238E27FC236}">
                <a16:creationId xmlns:a16="http://schemas.microsoft.com/office/drawing/2014/main" id="{5EF608EB-5E91-C420-296C-F687382F9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5139038">
            <a:off x="6755667" y="2247826"/>
            <a:ext cx="7296917" cy="6393923"/>
          </a:xfrm>
          <a:custGeom>
            <a:avLst/>
            <a:gdLst/>
            <a:ahLst/>
            <a:cxnLst/>
            <a:rect l="l" t="t" r="r" b="b"/>
            <a:pathLst>
              <a:path w="7783378" h="6820185" extrusionOk="0">
                <a:moveTo>
                  <a:pt x="0" y="0"/>
                </a:moveTo>
                <a:lnTo>
                  <a:pt x="7783378" y="0"/>
                </a:lnTo>
                <a:lnTo>
                  <a:pt x="7783378" y="6820185"/>
                </a:lnTo>
                <a:lnTo>
                  <a:pt x="0" y="68201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85711" tIns="42844" rIns="85711" bIns="42844" anchor="t" anchorCtr="0">
            <a:noAutofit/>
          </a:bodyPr>
          <a:lstStyle/>
          <a:p>
            <a:endParaRPr sz="168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 descr="Immagine che contiene il logo di Dama Consulting che cita Destination Accessibility Management Agency.">
            <a:extLst>
              <a:ext uri="{FF2B5EF4-FFF2-40B4-BE49-F238E27FC236}">
                <a16:creationId xmlns:a16="http://schemas.microsoft.com/office/drawing/2014/main" id="{38E7AD15-4BF7-BD3D-D209-232C8F9C2A8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6968" y="321192"/>
            <a:ext cx="4279770" cy="167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 descr="Immagine che contiene logo Fondazione con il Sud, partner del progetto.">
            <a:extLst>
              <a:ext uri="{FF2B5EF4-FFF2-40B4-BE49-F238E27FC236}">
                <a16:creationId xmlns:a16="http://schemas.microsoft.com/office/drawing/2014/main" id="{1F9F2CD9-0C63-48ED-8C4A-4F487E1F526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54071" y="-2165"/>
            <a:ext cx="1756349" cy="167335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>
            <a:extLst>
              <a:ext uri="{FF2B5EF4-FFF2-40B4-BE49-F238E27FC236}">
                <a16:creationId xmlns:a16="http://schemas.microsoft.com/office/drawing/2014/main" id="{8D383C1C-F505-1F5F-2C09-B08A28473615}"/>
              </a:ext>
            </a:extLst>
          </p:cNvPr>
          <p:cNvSpPr txBox="1"/>
          <p:nvPr/>
        </p:nvSpPr>
        <p:spPr>
          <a:xfrm>
            <a:off x="177282" y="2302889"/>
            <a:ext cx="3211434" cy="494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9981"/>
              </a:lnSpc>
            </a:pPr>
            <a:r>
              <a:rPr lang="en-US" sz="2470" b="1" dirty="0">
                <a:solidFill>
                  <a:srgbClr val="EB9C43"/>
                </a:solidFill>
                <a:latin typeface="Poppins"/>
                <a:ea typeface="Poppins"/>
                <a:cs typeface="Poppins"/>
                <a:sym typeface="Poppins"/>
              </a:rPr>
              <a:t>Dama Academy</a:t>
            </a:r>
            <a:endParaRPr sz="1688" dirty="0"/>
          </a:p>
        </p:txBody>
      </p:sp>
      <p:sp>
        <p:nvSpPr>
          <p:cNvPr id="85" name="Google Shape;85;p1">
            <a:extLst>
              <a:ext uri="{FF2B5EF4-FFF2-40B4-BE49-F238E27FC236}">
                <a16:creationId xmlns:a16="http://schemas.microsoft.com/office/drawing/2014/main" id="{D92DA1E6-D928-A294-857D-558BD3CD610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0409" y="2877627"/>
            <a:ext cx="10267827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lnSpc>
                <a:spcPct val="105000"/>
              </a:lnSpc>
            </a:pPr>
            <a:r>
              <a:rPr lang="en-US" b="1" dirty="0" err="1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Brevi</a:t>
            </a:r>
            <a:r>
              <a:rPr lang="en-US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b="1" dirty="0" err="1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linee</a:t>
            </a:r>
            <a:r>
              <a:rPr lang="en-US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b="1" dirty="0" err="1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guida</a:t>
            </a:r>
            <a:r>
              <a:rPr lang="en-US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per la </a:t>
            </a:r>
            <a:r>
              <a:rPr lang="en-US" b="1" dirty="0" err="1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comunicazione</a:t>
            </a:r>
            <a:r>
              <a:rPr lang="en-US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b="1" dirty="0" err="1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scritta</a:t>
            </a:r>
            <a:endParaRPr lang="en-US" dirty="0"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E7740B5F-1643-A1C8-8639-72F481836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57200" y="4797426"/>
            <a:ext cx="7925094" cy="1469549"/>
            <a:chOff x="457200" y="4408901"/>
            <a:chExt cx="7925094" cy="1469549"/>
          </a:xfrm>
        </p:grpSpPr>
        <p:sp>
          <p:nvSpPr>
            <p:cNvPr id="86" name="Google Shape;86;p1">
              <a:extLst>
                <a:ext uri="{FF2B5EF4-FFF2-40B4-BE49-F238E27FC236}">
                  <a16:creationId xmlns:a16="http://schemas.microsoft.com/office/drawing/2014/main" id="{CA35D880-7127-921F-D383-273FA8280837}"/>
                </a:ext>
              </a:extLst>
            </p:cNvPr>
            <p:cNvSpPr txBox="1"/>
            <p:nvPr/>
          </p:nvSpPr>
          <p:spPr>
            <a:xfrm>
              <a:off x="457200" y="4408901"/>
              <a:ext cx="6569162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r>
                <a:rPr lang="it-IT" sz="3000" dirty="0">
                  <a:solidFill>
                    <a:srgbClr val="191919"/>
                  </a:solidFill>
                </a:rPr>
                <a:t>Corso Booking Agent – Modulo 4</a:t>
              </a:r>
              <a:endParaRPr lang="it-IT" sz="3000" dirty="0"/>
            </a:p>
          </p:txBody>
        </p:sp>
        <p:sp>
          <p:nvSpPr>
            <p:cNvPr id="89" name="Google Shape;89;p1">
              <a:extLst>
                <a:ext uri="{FF2B5EF4-FFF2-40B4-BE49-F238E27FC236}">
                  <a16:creationId xmlns:a16="http://schemas.microsoft.com/office/drawing/2014/main" id="{6405B39F-8F54-4909-A70B-2137AD979660}"/>
                </a:ext>
              </a:extLst>
            </p:cNvPr>
            <p:cNvSpPr txBox="1"/>
            <p:nvPr/>
          </p:nvSpPr>
          <p:spPr>
            <a:xfrm>
              <a:off x="457200" y="4992244"/>
              <a:ext cx="7925094" cy="403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r>
                <a:rPr lang="it-IT" sz="2625" b="1" dirty="0">
                  <a:solidFill>
                    <a:srgbClr val="191919"/>
                  </a:solidFill>
                </a:rPr>
                <a:t>Giuseppe Taranto</a:t>
              </a:r>
              <a:endParaRPr lang="it-IT" sz="2625" dirty="0"/>
            </a:p>
          </p:txBody>
        </p:sp>
        <p:sp>
          <p:nvSpPr>
            <p:cNvPr id="2" name="Google Shape;90;p1">
              <a:extLst>
                <a:ext uri="{FF2B5EF4-FFF2-40B4-BE49-F238E27FC236}">
                  <a16:creationId xmlns:a16="http://schemas.microsoft.com/office/drawing/2014/main" id="{3D70A15B-6789-3184-547A-418729C18F57}"/>
                </a:ext>
              </a:extLst>
            </p:cNvPr>
            <p:cNvSpPr txBox="1"/>
            <p:nvPr/>
          </p:nvSpPr>
          <p:spPr>
            <a:xfrm>
              <a:off x="457200" y="5532201"/>
              <a:ext cx="7925094" cy="3462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r>
                <a:rPr lang="it-IT" sz="2250" dirty="0">
                  <a:solidFill>
                    <a:srgbClr val="191919"/>
                  </a:solidFill>
                </a:rPr>
                <a:t>Hotel General Manager | Book Author ¨Best Receptionist¨</a:t>
              </a:r>
              <a:endParaRPr lang="it-IT" sz="2250" dirty="0"/>
            </a:p>
          </p:txBody>
        </p:sp>
      </p:grp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2BEC84A-FDD8-D6EC-7162-2E77B0A7C3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92" name="Google Shape;92;p1">
            <a:extLst>
              <a:ext uri="{FF2B5EF4-FFF2-40B4-BE49-F238E27FC236}">
                <a16:creationId xmlns:a16="http://schemas.microsoft.com/office/drawing/2014/main" id="{19B7BFB5-CA2E-950D-3EFE-124657F01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026362" y="6382011"/>
            <a:ext cx="3255204" cy="65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08388"/>
              </a:lnSpc>
            </a:pPr>
            <a:r>
              <a:rPr lang="en-US" sz="22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www.damaconsulting.org</a:t>
            </a:r>
            <a:endParaRPr sz="22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108388"/>
              </a:lnSpc>
            </a:pPr>
            <a:endParaRPr sz="1688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A2F7E703-0BAB-94C3-CEA5-FB6A59122674}"/>
              </a:ext>
            </a:extLst>
          </p:cNvPr>
          <p:cNvSpPr txBox="1"/>
          <p:nvPr/>
        </p:nvSpPr>
        <p:spPr>
          <a:xfrm>
            <a:off x="457200" y="4028277"/>
            <a:ext cx="1079551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400" i="1" dirty="0" err="1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L’e</a:t>
            </a:r>
            <a:r>
              <a:rPr lang="en-US" sz="2400" i="1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-mail come </a:t>
            </a:r>
            <a:r>
              <a:rPr lang="en-US" sz="2400" i="1" dirty="0" err="1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biglietto</a:t>
            </a:r>
            <a:r>
              <a:rPr lang="en-US" sz="2400" i="1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 visita della </a:t>
            </a:r>
            <a:r>
              <a:rPr lang="en-US" sz="2400" i="1" dirty="0" err="1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Struttura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09321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 txBox="1">
            <a:spLocks noGrp="1"/>
          </p:cNvSpPr>
          <p:nvPr>
            <p:ph type="title" idx="4294967295"/>
          </p:nvPr>
        </p:nvSpPr>
        <p:spPr>
          <a:xfrm>
            <a:off x="457200" y="274638"/>
            <a:ext cx="107442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 defTabSz="857250">
              <a:lnSpc>
                <a:spcPct val="119987"/>
              </a:lnSpc>
              <a:buClr>
                <a:srgbClr val="000000"/>
              </a:buClr>
              <a:defRPr/>
            </a:pPr>
            <a:r>
              <a:rPr lang="en-US" sz="3200" b="1" dirty="0" err="1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Brevi</a:t>
            </a:r>
            <a:r>
              <a:rPr lang="en-US" sz="32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linee</a:t>
            </a:r>
            <a:r>
              <a:rPr lang="en-US" sz="32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guida</a:t>
            </a:r>
            <a:r>
              <a:rPr lang="en-US" sz="32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per la </a:t>
            </a:r>
            <a:r>
              <a:rPr lang="en-US" sz="3200" b="1" dirty="0" err="1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comunicazione</a:t>
            </a:r>
            <a:r>
              <a:rPr lang="en-US" sz="32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scritta</a:t>
            </a:r>
            <a:endParaRPr lang="en-US" sz="3000" b="1" kern="0" dirty="0">
              <a:solidFill>
                <a:srgbClr val="19191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5139038" flipH="1">
            <a:off x="5154837" y="-1292050"/>
            <a:ext cx="10347727" cy="9067195"/>
          </a:xfrm>
          <a:custGeom>
            <a:avLst/>
            <a:gdLst/>
            <a:ahLst/>
            <a:cxnLst/>
            <a:rect l="l" t="t" r="r" b="b"/>
            <a:pathLst>
              <a:path w="11037575" h="9671675" extrusionOk="0">
                <a:moveTo>
                  <a:pt x="11037575" y="0"/>
                </a:moveTo>
                <a:lnTo>
                  <a:pt x="0" y="0"/>
                </a:lnTo>
                <a:lnTo>
                  <a:pt x="0" y="9671675"/>
                </a:lnTo>
                <a:lnTo>
                  <a:pt x="11037575" y="9671675"/>
                </a:lnTo>
                <a:lnTo>
                  <a:pt x="11037575" y="0"/>
                </a:lnTo>
                <a:close/>
              </a:path>
            </a:pathLst>
          </a:custGeom>
          <a:blipFill rotWithShape="1">
            <a:blip r:embed="rId3">
              <a:alphaModFix amt="19999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sz="1688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EB30B8BF-6796-498A-BEC4-D37463F15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47826" y="1765102"/>
            <a:ext cx="8896348" cy="1292662"/>
            <a:chOff x="2209802" y="1866719"/>
            <a:chExt cx="8896348" cy="1292662"/>
          </a:xfrm>
        </p:grpSpPr>
        <p:sp>
          <p:nvSpPr>
            <p:cNvPr id="2" name="Google Shape;117;p3"/>
            <p:cNvSpPr txBox="1"/>
            <p:nvPr/>
          </p:nvSpPr>
          <p:spPr>
            <a:xfrm>
              <a:off x="2209802" y="1897418"/>
              <a:ext cx="2902500" cy="4801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30026"/>
                </a:lnSpc>
              </a:pPr>
              <a:r>
                <a:rPr lang="en-US" sz="2400" b="1" dirty="0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Di </a:t>
              </a:r>
              <a:r>
                <a:rPr lang="en-US" sz="2400" b="1" dirty="0" err="1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cosa</a:t>
              </a:r>
              <a:r>
                <a:rPr lang="en-US" sz="2400" b="1" dirty="0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1" dirty="0" err="1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parleremo</a:t>
              </a:r>
              <a:r>
                <a:rPr lang="en-US" sz="2400" b="1" dirty="0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2400" dirty="0"/>
            </a:p>
          </p:txBody>
        </p:sp>
        <p:sp>
          <p:nvSpPr>
            <p:cNvPr id="119" name="Google Shape;119;p3"/>
            <p:cNvSpPr txBox="1"/>
            <p:nvPr/>
          </p:nvSpPr>
          <p:spPr>
            <a:xfrm>
              <a:off x="5568544" y="1866719"/>
              <a:ext cx="5537606" cy="12926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331718" lvl="1" indent="-165859">
                <a:lnSpc>
                  <a:spcPct val="150000"/>
                </a:lnSpc>
                <a:buClr>
                  <a:srgbClr val="191919"/>
                </a:buClr>
                <a:buSzPts val="1637"/>
                <a:buFont typeface="Arial"/>
                <a:buChar char="•"/>
              </a:pPr>
              <a:r>
                <a:rPr lang="en-US" sz="2800" dirty="0">
                  <a:solidFill>
                    <a:srgbClr val="191919"/>
                  </a:solidFill>
                  <a:latin typeface="Poppins"/>
                  <a:ea typeface="Poppins"/>
                  <a:cs typeface="Poppins"/>
                  <a:sym typeface="Poppins"/>
                </a:rPr>
                <a:t>1  </a:t>
              </a:r>
              <a:r>
                <a:rPr lang="en-US" sz="2800" dirty="0" err="1">
                  <a:solidFill>
                    <a:srgbClr val="191919"/>
                  </a:solidFill>
                  <a:latin typeface="Poppins"/>
                  <a:ea typeface="Poppins"/>
                  <a:cs typeface="Poppins"/>
                  <a:sym typeface="Poppins"/>
                </a:rPr>
                <a:t>Gli</a:t>
              </a:r>
              <a:r>
                <a:rPr lang="en-US" sz="2800" dirty="0">
                  <a:solidFill>
                    <a:srgbClr val="191919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800" dirty="0" err="1">
                  <a:solidFill>
                    <a:srgbClr val="191919"/>
                  </a:solidFill>
                  <a:latin typeface="Poppins"/>
                  <a:ea typeface="Poppins"/>
                  <a:cs typeface="Poppins"/>
                  <a:sym typeface="Poppins"/>
                </a:rPr>
                <a:t>elementi</a:t>
              </a:r>
              <a:r>
                <a:rPr lang="en-US" sz="2800" dirty="0">
                  <a:solidFill>
                    <a:srgbClr val="191919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800" dirty="0" err="1">
                  <a:solidFill>
                    <a:srgbClr val="191919"/>
                  </a:solidFill>
                  <a:latin typeface="Poppins"/>
                  <a:ea typeface="Poppins"/>
                  <a:cs typeface="Poppins"/>
                  <a:sym typeface="Poppins"/>
                </a:rPr>
                <a:t>dell’e</a:t>
              </a:r>
              <a:r>
                <a:rPr lang="en-US" sz="2800" dirty="0">
                  <a:solidFill>
                    <a:srgbClr val="191919"/>
                  </a:solidFill>
                  <a:latin typeface="Poppins"/>
                  <a:ea typeface="Poppins"/>
                  <a:cs typeface="Poppins"/>
                  <a:sym typeface="Poppins"/>
                </a:rPr>
                <a:t>-mail .</a:t>
              </a:r>
              <a:endParaRPr sz="3200" dirty="0"/>
            </a:p>
            <a:p>
              <a:pPr marL="331718" lvl="1" indent="-165859">
                <a:lnSpc>
                  <a:spcPct val="150000"/>
                </a:lnSpc>
                <a:buClr>
                  <a:srgbClr val="191919"/>
                </a:buClr>
                <a:buSzPts val="1637"/>
                <a:buFont typeface="Arial"/>
                <a:buChar char="•"/>
              </a:pPr>
              <a:r>
                <a:rPr lang="en-US" sz="2800" dirty="0">
                  <a:solidFill>
                    <a:srgbClr val="191919"/>
                  </a:solidFill>
                  <a:latin typeface="Poppins"/>
                  <a:ea typeface="Poppins"/>
                  <a:cs typeface="Poppins"/>
                  <a:sym typeface="Poppins"/>
                </a:rPr>
                <a:t>2 Modi e Varie.</a:t>
              </a:r>
            </a:p>
          </p:txBody>
        </p:sp>
      </p:grp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B25839D7-9098-4658-F575-EAD7D253343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CAPITOLO 4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Perché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lo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scritto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pesa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1965960"/>
            <a:ext cx="110642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2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 dell’arrivo degli Ospiti — ma anche dopo, per rispondere alle recensioni — la comunicazione scritta è un modo per prendersi cura degli Ospiti e per massimizzare le vendite. Influisce sulle loro scelte: è un vero biglietto da visita della Struttura.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548640" y="352044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Gli elementi dell’e-mail che analizziamo:</a:t>
            </a:r>
            <a:endParaRPr lang="en-US" sz="2200" dirty="0"/>
          </a:p>
        </p:txBody>
      </p:sp>
      <p:sp>
        <p:nvSpPr>
          <p:cNvPr id="6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069080"/>
            <a:ext cx="2103120" cy="1600200"/>
          </a:xfrm>
          <a:prstGeom prst="roundRect">
            <a:avLst>
              <a:gd name="adj" fmla="val 4571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7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456" y="4361688"/>
            <a:ext cx="475488" cy="47548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85800" y="4983480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L’oggetto</a:t>
            </a:r>
            <a:endParaRPr lang="en-US" sz="1900" dirty="0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25496" y="4069080"/>
            <a:ext cx="2103120" cy="1600200"/>
          </a:xfrm>
          <a:prstGeom prst="roundRect">
            <a:avLst>
              <a:gd name="adj" fmla="val 4571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0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9312" y="4361688"/>
            <a:ext cx="475488" cy="47548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962656" y="4983480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saluti iniziali</a:t>
            </a:r>
            <a:endParaRPr lang="en-US" sz="1900" dirty="0"/>
          </a:p>
        </p:txBody>
      </p:sp>
      <p:sp>
        <p:nvSpPr>
          <p:cNvPr id="12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02352" y="4069080"/>
            <a:ext cx="2103120" cy="1600200"/>
          </a:xfrm>
          <a:prstGeom prst="roundRect">
            <a:avLst>
              <a:gd name="adj" fmla="val 4571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3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6168" y="4361688"/>
            <a:ext cx="475488" cy="47548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239512" y="4983480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corpo</a:t>
            </a:r>
            <a:endParaRPr lang="en-US" sz="1900" dirty="0"/>
          </a:p>
        </p:txBody>
      </p:sp>
      <p:sp>
        <p:nvSpPr>
          <p:cNvPr id="15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9208" y="4069080"/>
            <a:ext cx="2103120" cy="1600200"/>
          </a:xfrm>
          <a:prstGeom prst="roundRect">
            <a:avLst>
              <a:gd name="adj" fmla="val 4571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6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3024" y="4361688"/>
            <a:ext cx="475488" cy="47548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516368" y="4983480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saluti finali</a:t>
            </a:r>
            <a:endParaRPr lang="en-US" sz="1900" dirty="0"/>
          </a:p>
        </p:txBody>
      </p:sp>
      <p:sp>
        <p:nvSpPr>
          <p:cNvPr id="18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56064" y="4069080"/>
            <a:ext cx="2103120" cy="1600200"/>
          </a:xfrm>
          <a:prstGeom prst="roundRect">
            <a:avLst>
              <a:gd name="adj" fmla="val 4571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9" name="Imag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9880" y="4361688"/>
            <a:ext cx="475488" cy="475488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9793224" y="4983480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firma</a:t>
            </a:r>
            <a:endParaRPr lang="en-US" sz="1900" dirty="0"/>
          </a:p>
        </p:txBody>
      </p:sp>
      <p:sp>
        <p:nvSpPr>
          <p:cNvPr id="21" name="Text 14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4</a:t>
            </a:r>
            <a:endParaRPr lang="en-US" sz="1100" dirty="0"/>
          </a:p>
        </p:txBody>
      </p:sp>
      <p:sp>
        <p:nvSpPr>
          <p:cNvPr id="22" name="Text 15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L’oggetto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1751076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Sintetizza in poche battute il contenuto: è l’elemento decisivo, quello che stimola l’attenzione del ricevente.</a:t>
            </a:r>
            <a:endParaRPr lang="en-US" sz="23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788920"/>
            <a:ext cx="11064240" cy="1417320"/>
          </a:xfrm>
          <a:prstGeom prst="roundRect">
            <a:avLst>
              <a:gd name="adj" fmla="val 5161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868680" y="2944368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ESEMPI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68680" y="3273552"/>
            <a:ext cx="10424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2100" i="1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«La Sua Prenotazione presso l’Hotel Excelsior»</a:t>
            </a:r>
            <a:endParaRPr lang="en-US" sz="21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2100" i="1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«Il Suo soggiorno Speciale presso l’Hotel Alba»</a:t>
            </a:r>
            <a:endParaRPr lang="en-US" sz="2100" dirty="0"/>
          </a:p>
        </p:txBody>
      </p:sp>
      <p:pic>
        <p:nvPicPr>
          <p:cNvPr id="8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4453128"/>
            <a:ext cx="402336" cy="40233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88720" y="4379976"/>
            <a:ext cx="1037844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maiuscole catturano l’attenzione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1188720" y="4764024"/>
            <a:ext cx="103784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Alcune parole vengono messe in risalto con la maiuscola: è una costante della comunicazione scritta via e-mail.</a:t>
            </a:r>
            <a:endParaRPr lang="en-US" sz="1900" dirty="0"/>
          </a:p>
        </p:txBody>
      </p: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64E1E573-FEA1-AEA5-6986-C9129A89C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66928" y="5492931"/>
            <a:ext cx="11000232" cy="841248"/>
            <a:chOff x="566928" y="5248656"/>
            <a:chExt cx="11000232" cy="841248"/>
          </a:xfrm>
        </p:grpSpPr>
        <p:pic>
          <p:nvPicPr>
            <p:cNvPr id="11" name="Image 1" descr="/home/claude/mod1_icons/check_accent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6928" y="5321808"/>
              <a:ext cx="402336" cy="402336"/>
            </a:xfrm>
            <a:prstGeom prst="rect">
              <a:avLst/>
            </a:prstGeom>
          </p:spPr>
        </p:pic>
        <p:sp>
          <p:nvSpPr>
            <p:cNvPr id="12" name="Text 8"/>
            <p:cNvSpPr/>
            <p:nvPr/>
          </p:nvSpPr>
          <p:spPr>
            <a:xfrm>
              <a:off x="1188720" y="5248656"/>
              <a:ext cx="10378440" cy="384048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buNone/>
              </a:pPr>
              <a:r>
                <a:rPr lang="en-US" sz="2100" b="1" dirty="0">
                  <a:solidFill>
                    <a:srgbClr val="1A1A1A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Se lo scrive l’Ospite, non si tocca</a:t>
              </a:r>
              <a:endParaRPr lang="en-US" sz="2100" dirty="0"/>
            </a:p>
          </p:txBody>
        </p:sp>
        <p:sp>
          <p:nvSpPr>
            <p:cNvPr id="13" name="Text 9"/>
            <p:cNvSpPr/>
            <p:nvPr/>
          </p:nvSpPr>
          <p:spPr>
            <a:xfrm>
              <a:off x="1188720" y="5632704"/>
              <a:ext cx="10378440" cy="45720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1900" dirty="0">
                  <a:solidFill>
                    <a:srgbClr val="5F5F5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Se l’oggetto è inserito dal potenziale Ospite, non è necessario variarlo.</a:t>
              </a:r>
              <a:endParaRPr lang="en-US" sz="1900" dirty="0"/>
            </a:p>
          </p:txBody>
        </p:sp>
      </p:grpSp>
      <p:sp>
        <p:nvSpPr>
          <p:cNvPr id="14" name="Text 10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4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Formule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di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saluto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iniziali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196596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Sono le parole d’esordio: valorizzano il ricevente perché si riferiscono proprio a lui.</a:t>
            </a:r>
            <a:endParaRPr lang="en-US" sz="22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834640"/>
            <a:ext cx="5394960" cy="3063240"/>
          </a:xfrm>
          <a:prstGeom prst="roundRect">
            <a:avLst>
              <a:gd name="adj" fmla="val 2388"/>
            </a:avLst>
          </a:prstGeom>
          <a:solidFill>
            <a:srgbClr val="F7EDEA"/>
          </a:solidFill>
          <a:ln w="12700">
            <a:solidFill>
              <a:srgbClr val="E8CFC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868680" y="3035808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9B4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EVITARE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68680" y="3474720"/>
            <a:ext cx="475488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9B4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«Spett. Ditta» e affini: formule arcaiche</a:t>
            </a:r>
            <a:endParaRPr lang="en-US" sz="1800" dirty="0"/>
          </a:p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9B4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«Egregia Sig.ra Rossi»: «Egregio» è un termine prettamente maschile</a:t>
            </a:r>
            <a:endParaRPr lang="en-US" sz="1800" dirty="0"/>
          </a:p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9B4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«Gent.mo Sig. Rossi»: il superlativo, per iscritto, non conserva la cortesia che si vuole trasmettere</a:t>
            </a:r>
            <a:endParaRPr lang="en-US" sz="180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2834640"/>
            <a:ext cx="5394960" cy="3063240"/>
          </a:xfrm>
          <a:prstGeom prst="roundRect">
            <a:avLst>
              <a:gd name="adj" fmla="val 2388"/>
            </a:avLst>
          </a:prstGeom>
          <a:solidFill>
            <a:srgbClr val="EEF3EC"/>
          </a:solidFill>
          <a:ln w="12700">
            <a:solidFill>
              <a:srgbClr val="CFE0C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6583680" y="3035808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IMITARE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583680" y="3474720"/>
            <a:ext cx="475488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Destinatari sconosciuti: «Gentili Signore / Egregi Signori»</a:t>
            </a:r>
            <a:endParaRPr lang="en-US" sz="1800" dirty="0"/>
          </a:p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Destinatario noto: «Buongiorno Sig.ra Verdi», «Gentile Sig.ra Verdi», «Egregio Sig. Rossi»</a:t>
            </a:r>
            <a:endParaRPr lang="en-US" sz="1800" dirty="0"/>
          </a:p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Rapporti confidenziali, restando professionali: «Buongiorno Isabella», «Ciao Mario»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4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corpo: riferirsi al destinatario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48640" y="196596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sé si usa la prima persona plurale, in quanto rappresentanti dell’intera Struttura. Per il destinatario:</a:t>
            </a:r>
            <a:endParaRPr lang="en-US" sz="22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834640"/>
            <a:ext cx="3538728" cy="1965960"/>
          </a:xfrm>
          <a:prstGeom prst="roundRect">
            <a:avLst>
              <a:gd name="adj" fmla="val 3721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822960" y="3017520"/>
            <a:ext cx="299008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B08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Lei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822960" y="3611880"/>
            <a:ext cx="299008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singola persona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22960" y="4023360"/>
            <a:ext cx="2990088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 i="1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«La ringraziamo per la Sua e-mail»</a:t>
            </a:r>
            <a:endParaRPr lang="en-US" sz="1700" dirty="0"/>
          </a:p>
        </p:txBody>
      </p:sp>
      <p:sp>
        <p:nvSpPr>
          <p:cNvPr id="9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2834640"/>
            <a:ext cx="3538728" cy="1965960"/>
          </a:xfrm>
          <a:prstGeom prst="roundRect">
            <a:avLst>
              <a:gd name="adj" fmla="val 3721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4681728" y="3017520"/>
            <a:ext cx="299008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B08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Voi</a:t>
            </a:r>
            <a:endParaRPr lang="en-US" sz="3400" dirty="0"/>
          </a:p>
        </p:txBody>
      </p:sp>
      <p:sp>
        <p:nvSpPr>
          <p:cNvPr id="11" name="Text 9"/>
          <p:cNvSpPr/>
          <p:nvPr/>
        </p:nvSpPr>
        <p:spPr>
          <a:xfrm>
            <a:off x="4681728" y="3611880"/>
            <a:ext cx="299008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Più persone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681728" y="4023360"/>
            <a:ext cx="2990088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 i="1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«Vi ringraziamo per la Vostra e-mail»</a:t>
            </a:r>
            <a:endParaRPr lang="en-US" sz="1700" dirty="0"/>
          </a:p>
        </p:txBody>
      </p:sp>
      <p:sp>
        <p:nvSpPr>
          <p:cNvPr id="13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66176" y="2834640"/>
            <a:ext cx="3538728" cy="1965960"/>
          </a:xfrm>
          <a:prstGeom prst="roundRect">
            <a:avLst>
              <a:gd name="adj" fmla="val 3721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>
            <a:spLocks noGrp="1"/>
          </p:cNvSpPr>
          <p:nvPr>
            <p:ph type="title" idx="4294967295"/>
          </p:nvPr>
        </p:nvSpPr>
        <p:spPr>
          <a:xfrm>
            <a:off x="8540496" y="3017520"/>
            <a:ext cx="2990088" cy="5486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B08D2E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Tu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540496" y="3611880"/>
            <a:ext cx="299008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persona, in confidenza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540496" y="4023360"/>
            <a:ext cx="2990088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 i="1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«Ti ringraziamo per la Tua e-mail»</a:t>
            </a:r>
            <a:endParaRPr lang="en-US" sz="1700" dirty="0"/>
          </a:p>
        </p:txBody>
      </p:sp>
      <p:sp>
        <p:nvSpPr>
          <p:cNvPr id="17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5029200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EEF3EC"/>
          </a:solidFill>
          <a:ln w="12700">
            <a:solidFill>
              <a:srgbClr val="CFE0C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8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5257800"/>
            <a:ext cx="411480" cy="411480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1463040" y="5029200"/>
            <a:ext cx="98755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riferimenti al destinatario si scrivono sempre con la prima lettera maiuscola: esprimono maggior riguardo.</a:t>
            </a:r>
            <a:endParaRPr lang="en-US" sz="2100" dirty="0"/>
          </a:p>
        </p:txBody>
      </p:sp>
      <p:sp>
        <p:nvSpPr>
          <p:cNvPr id="20" name="Text 17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4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Ringraziare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chi scrive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196596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È buona norma introdurre il corpo dell’e-mail ringraziando, a prescindere dalla richiesta.</a:t>
            </a:r>
            <a:endParaRPr lang="en-US" sz="22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606040"/>
            <a:ext cx="5394960" cy="3310128"/>
          </a:xfrm>
          <a:prstGeom prst="roundRect">
            <a:avLst>
              <a:gd name="adj" fmla="val 2424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868680" y="2807208"/>
            <a:ext cx="4754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 rispondiamo a un’e-mail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868680" y="3246120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RINGRAZIARE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68680" y="3611880"/>
            <a:ext cx="475488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700" i="1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«La ringraziamo per la Sua e-mail e per la fiducia che ci ha accordato»</a:t>
            </a:r>
            <a:endParaRPr lang="en-US" sz="1700" dirty="0"/>
          </a:p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700" i="1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«La ringraziamo per l’e-mail e per il prezioso feedback»</a:t>
            </a:r>
            <a:endParaRPr lang="en-US" sz="1700" dirty="0"/>
          </a:p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700" i="1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«La ringraziamo per la Sua e-mail e per la gradita riconferma»</a:t>
            </a:r>
            <a:endParaRPr lang="en-US" sz="1700" dirty="0"/>
          </a:p>
        </p:txBody>
      </p:sp>
      <p:sp>
        <p:nvSpPr>
          <p:cNvPr id="9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2606040"/>
            <a:ext cx="5394960" cy="3310128"/>
          </a:xfrm>
          <a:prstGeom prst="roundRect">
            <a:avLst>
              <a:gd name="adj" fmla="val 2424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6583680" y="2807208"/>
            <a:ext cx="4754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 l’iniziativa parte da noi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6583680" y="3246120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AUGURARE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83680" y="3611880"/>
            <a:ext cx="475488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700" i="1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«Speriamo proceda tutto per il meglio»</a:t>
            </a:r>
            <a:endParaRPr lang="en-US" sz="1700" dirty="0"/>
          </a:p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700" i="1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«Speriamo che questa e-mail La trovi bene»</a:t>
            </a:r>
            <a:endParaRPr lang="en-US" sz="1700" dirty="0"/>
          </a:p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700" i="1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«Speriamo che il weekend sia trascorso nel migliore dei modi»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8640" y="5916168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una comunicazione non si riceve risposta, si evitano i ringraziamenti e si introduce con un buon augurio.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24688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777240" y="2880360"/>
            <a:ext cx="10515600" cy="14630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Modi e Varie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822960" y="4526280"/>
            <a:ext cx="10241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 err="1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Accorgimenti</a:t>
            </a:r>
            <a:r>
              <a:rPr lang="en-US" sz="2400" i="1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che cambiano il tono di un’e-mail.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4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Certezza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, e niente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punti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interrogativi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834640"/>
            <a:ext cx="5394960" cy="2194560"/>
          </a:xfrm>
          <a:prstGeom prst="roundRect">
            <a:avLst>
              <a:gd name="adj" fmla="val 3333"/>
            </a:avLst>
          </a:prstGeom>
          <a:solidFill>
            <a:srgbClr val="EEF3EC"/>
          </a:solidFill>
          <a:ln w="12700">
            <a:solidFill>
              <a:srgbClr val="CFE0C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868680" y="3063240"/>
            <a:ext cx="475488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i="1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«Sarà un vero piacere darLe il nostro benvenuto in Struttura»</a:t>
            </a:r>
            <a:endParaRPr lang="en-US" sz="1800" dirty="0"/>
          </a:p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i="1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«Come da accordi intercorsi, Le inviamo, qui, in allegato, le indicazioni su come raggiungere la Struttura»</a:t>
            </a:r>
            <a:endParaRPr lang="en-US" sz="1800" dirty="0"/>
          </a:p>
        </p:txBody>
      </p: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8F4094FF-399F-499E-66C2-BA8382956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8640" y="1810512"/>
            <a:ext cx="11064240" cy="841248"/>
            <a:chOff x="548640" y="1965960"/>
            <a:chExt cx="11064240" cy="841248"/>
          </a:xfrm>
        </p:grpSpPr>
        <p:sp>
          <p:nvSpPr>
            <p:cNvPr id="4" name="Text 2"/>
            <p:cNvSpPr/>
            <p:nvPr/>
          </p:nvSpPr>
          <p:spPr>
            <a:xfrm>
              <a:off x="548640" y="1965960"/>
              <a:ext cx="539496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300" b="1" dirty="0">
                  <a:solidFill>
                    <a:srgbClr val="1A1A1A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Usare i Modi della Certezza</a:t>
              </a:r>
              <a:endParaRPr lang="en-US" sz="2300" dirty="0"/>
            </a:p>
          </p:txBody>
        </p:sp>
        <p:sp>
          <p:nvSpPr>
            <p:cNvPr id="5" name="Text 3"/>
            <p:cNvSpPr/>
            <p:nvPr/>
          </p:nvSpPr>
          <p:spPr>
            <a:xfrm>
              <a:off x="548640" y="2395728"/>
              <a:ext cx="539496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900" dirty="0">
                  <a:solidFill>
                    <a:srgbClr val="5F5F5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Parlare sempre al presente o al futuro.</a:t>
              </a:r>
              <a:endParaRPr lang="en-US" sz="19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6263640" y="1965960"/>
              <a:ext cx="534924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300" b="1" dirty="0">
                  <a:solidFill>
                    <a:srgbClr val="1A1A1A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Evitare di porre domande</a:t>
              </a:r>
              <a:endParaRPr lang="en-US" sz="230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6263640" y="2395728"/>
              <a:ext cx="534924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ct val="110000"/>
                </a:lnSpc>
                <a:buNone/>
              </a:pPr>
              <a:r>
                <a:rPr lang="en-US" sz="1900" dirty="0">
                  <a:solidFill>
                    <a:srgbClr val="5F5F5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Il punto interrogativo può essere percepito come poco professionale.</a:t>
              </a:r>
              <a:endParaRPr lang="en-US" sz="1900" dirty="0"/>
            </a:p>
          </p:txBody>
        </p:sp>
      </p:grp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2807208"/>
            <a:ext cx="5349240" cy="960120"/>
          </a:xfrm>
          <a:prstGeom prst="roundRect">
            <a:avLst>
              <a:gd name="adj" fmla="val 5714"/>
            </a:avLst>
          </a:prstGeom>
          <a:solidFill>
            <a:srgbClr val="F7EDEA"/>
          </a:solidFill>
          <a:ln w="12700">
            <a:solidFill>
              <a:srgbClr val="E8CFC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6583680" y="2834640"/>
            <a:ext cx="4754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9B4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«Che tipo di camera Le occorre?»</a:t>
            </a:r>
            <a:endParaRPr lang="en-US" sz="1800" dirty="0"/>
          </a:p>
        </p:txBody>
      </p:sp>
      <p:sp>
        <p:nvSpPr>
          <p:cNvPr id="12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3977640"/>
            <a:ext cx="5349240" cy="1051560"/>
          </a:xfrm>
          <a:prstGeom prst="roundRect">
            <a:avLst>
              <a:gd name="adj" fmla="val 5217"/>
            </a:avLst>
          </a:prstGeom>
          <a:solidFill>
            <a:srgbClr val="EEF3EC"/>
          </a:solidFill>
          <a:ln w="12700">
            <a:solidFill>
              <a:srgbClr val="CFE0C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6583680" y="3977640"/>
            <a:ext cx="47548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800" i="1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«Le </a:t>
            </a:r>
            <a:r>
              <a:rPr lang="en-US" sz="1800" i="1" dirty="0" err="1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chiediamo</a:t>
            </a:r>
            <a:r>
              <a:rPr lang="en-US" sz="1800" i="1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per cortesia di indicarci la tipologia di camera a cui è interessato»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Sottolineature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,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evidenziazioni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,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maiuscolo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196596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Urtano la suscettibilità del destinatario, perché assumono il senso di un sollecito.</a:t>
            </a:r>
            <a:endParaRPr lang="en-US" sz="23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606040"/>
            <a:ext cx="11064240" cy="3063240"/>
          </a:xfrm>
          <a:prstGeom prst="roundRect">
            <a:avLst>
              <a:gd name="adj" fmla="val 2388"/>
            </a:avLst>
          </a:prstGeom>
          <a:solidFill>
            <a:srgbClr val="F7EDEA"/>
          </a:solidFill>
          <a:ln w="12700">
            <a:solidFill>
              <a:srgbClr val="E8CFC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914400" y="278892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9B4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EVITARE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3200400"/>
            <a:ext cx="1033272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900" i="1" u="sng" dirty="0">
                <a:solidFill>
                  <a:srgbClr val="9B4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«Le chiediamo di fornirci un recapito di telefono mobile per futuri contatti»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14400" y="3840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900" i="1" dirty="0">
                <a:solidFill>
                  <a:srgbClr val="9B4A3B"/>
                </a:solidFill>
                <a:highlight>
                  <a:srgbClr val="F2DEA8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«Richiediamo la Sua carta di credito a garanzia»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914400" y="443484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900" b="1" i="1" dirty="0">
                <a:solidFill>
                  <a:srgbClr val="9B4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«LE CHIEDIAMO DI INDICARCI IL SUO ORARIO DI ARRIVO»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914400" y="502920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9B4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Sottolineatura, evidenziazione e maiuscolo: tre modi diversi per ottenere lo stesso effetto sbagliato.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4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Il «Noi»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contro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l’«Io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»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965960"/>
            <a:ext cx="5394960" cy="3931920"/>
          </a:xfrm>
          <a:prstGeom prst="roundRect">
            <a:avLst>
              <a:gd name="adj" fmla="val 1860"/>
            </a:avLst>
          </a:prstGeom>
          <a:solidFill>
            <a:srgbClr val="F7EDEA"/>
          </a:solidFill>
          <a:ln w="12700">
            <a:solidFill>
              <a:srgbClr val="E8CFC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868680" y="2194560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9B4A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L’«Io»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868680" y="2788920"/>
            <a:ext cx="475488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9B4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Può essere equivoco: incentiva una confidenza che mette a repentaglio la consapevolezza delle regole della Struttura, e dà l’idea che quella persona, da sola, possa esaudire qualsiasi richiesta.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8680" y="4754880"/>
            <a:ext cx="4754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800" b="1" i="1" dirty="0">
                <a:solidFill>
                  <a:srgbClr val="9B4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«Le confermo che ho disponibilità per lunedì sera»</a:t>
            </a:r>
            <a:endParaRPr lang="en-US" sz="180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1965960"/>
            <a:ext cx="5394960" cy="3931920"/>
          </a:xfrm>
          <a:prstGeom prst="roundRect">
            <a:avLst>
              <a:gd name="adj" fmla="val 1860"/>
            </a:avLst>
          </a:prstGeom>
          <a:solidFill>
            <a:srgbClr val="EEF3EC"/>
          </a:solidFill>
          <a:ln w="12700">
            <a:solidFill>
              <a:srgbClr val="CFE0C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6583680" y="2194560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B70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«Noi»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6583680" y="2788920"/>
            <a:ext cx="475488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Trasmette professionalità: comunica al potenziale Ospite che c’è un’intera organizzazione pronta a essere a sua completa disposizione.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583680" y="4754880"/>
            <a:ext cx="4754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800" b="1" i="1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«Le confermiamo la nostra disponibilità per la notte di Lunedì, 19 </a:t>
            </a:r>
            <a:r>
              <a:rPr lang="en-US" sz="1800" b="1" i="1" dirty="0" err="1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ottobre</a:t>
            </a:r>
            <a:r>
              <a:rPr lang="en-US" sz="1800" b="1" i="1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2026»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4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Attenzione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alla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punteggiatura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196596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Dà ritmo alla frase e ne facilita la comprensione: rileggere sempre ciò che si è scritto. Per i concetti articolati, elencare aiuta.</a:t>
            </a:r>
            <a:endParaRPr lang="en-US" sz="22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834640"/>
            <a:ext cx="5394960" cy="3063240"/>
          </a:xfrm>
          <a:prstGeom prst="roundRect">
            <a:avLst>
              <a:gd name="adj" fmla="val 2388"/>
            </a:avLst>
          </a:prstGeom>
          <a:solidFill>
            <a:srgbClr val="F7EDEA"/>
          </a:solidFill>
          <a:ln w="12700">
            <a:solidFill>
              <a:srgbClr val="E8CFC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868680" y="3035808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9B4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EVITARE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68680" y="3474720"/>
            <a:ext cx="475488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9B4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«Le principali attrazioni in città sono il Museo Archeologico il Palazzo Reale»</a:t>
            </a:r>
            <a:endParaRPr lang="en-US" sz="190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2834640"/>
            <a:ext cx="5394960" cy="3063240"/>
          </a:xfrm>
          <a:prstGeom prst="roundRect">
            <a:avLst>
              <a:gd name="adj" fmla="val 2388"/>
            </a:avLst>
          </a:prstGeom>
          <a:solidFill>
            <a:srgbClr val="EEF3EC"/>
          </a:solidFill>
          <a:ln w="12700">
            <a:solidFill>
              <a:srgbClr val="CFE0C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6583680" y="3035808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IMITARE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583680" y="3474720"/>
            <a:ext cx="475488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«Le riportiamo qui di seguito un elenco delle principali attrazioni in città:</a:t>
            </a:r>
            <a:endParaRPr lang="en-US" sz="1900" dirty="0"/>
          </a:p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Museo Archeologico;</a:t>
            </a:r>
            <a:endParaRPr lang="en-US" sz="1900" dirty="0"/>
          </a:p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Palazzo Reale»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4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Razionalizzare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gli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spazi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1656837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corpo dell’e-mail risulta più leggibile, e quindi più comprensibile, se si razionalizzano gli spazi tra un periodo e l’altro.</a:t>
            </a:r>
            <a:endParaRPr lang="en-US" sz="2200" dirty="0"/>
          </a:p>
        </p:txBody>
      </p:sp>
      <p:pic>
        <p:nvPicPr>
          <p:cNvPr id="5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2761488"/>
            <a:ext cx="402336" cy="40233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88720" y="2688336"/>
            <a:ext cx="1037844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Dopo i saluti iniziali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188720" y="3072384"/>
            <a:ext cx="103784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Andare a capo lasciando almeno un rigo di spazio, premere TAB (equivale a cinque spazi) e iniziare a scrivere.</a:t>
            </a:r>
            <a:endParaRPr lang="en-US" sz="1900" dirty="0"/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9D655EBD-9E43-0B6B-2C33-7B16F398C2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8640" y="3776472"/>
            <a:ext cx="11000232" cy="886968"/>
            <a:chOff x="566928" y="3602736"/>
            <a:chExt cx="11000232" cy="886968"/>
          </a:xfrm>
        </p:grpSpPr>
        <p:pic>
          <p:nvPicPr>
            <p:cNvPr id="8" name="Image 1" descr="/home/claude/mod1_icons/layers_accent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6928" y="3675888"/>
              <a:ext cx="402336" cy="402336"/>
            </a:xfrm>
            <a:prstGeom prst="rect">
              <a:avLst/>
            </a:prstGeom>
          </p:spPr>
        </p:pic>
        <p:sp>
          <p:nvSpPr>
            <p:cNvPr id="9" name="Text 5"/>
            <p:cNvSpPr/>
            <p:nvPr/>
          </p:nvSpPr>
          <p:spPr>
            <a:xfrm>
              <a:off x="1188720" y="3602736"/>
              <a:ext cx="10378440" cy="384048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buNone/>
              </a:pPr>
              <a:r>
                <a:rPr lang="en-US" sz="2100" b="1" dirty="0">
                  <a:solidFill>
                    <a:srgbClr val="1A1A1A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Tra un periodo e l’altro</a:t>
              </a:r>
              <a:endParaRPr lang="en-US" sz="2100" dirty="0"/>
            </a:p>
          </p:txBody>
        </p:sp>
        <p:sp>
          <p:nvSpPr>
            <p:cNvPr id="10" name="Text 6"/>
            <p:cNvSpPr/>
            <p:nvPr/>
          </p:nvSpPr>
          <p:spPr>
            <a:xfrm>
              <a:off x="1188720" y="3986784"/>
              <a:ext cx="10378440" cy="50292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>
                <a:lnSpc>
                  <a:spcPct val="115000"/>
                </a:lnSpc>
                <a:buNone/>
              </a:pPr>
              <a:r>
                <a:rPr lang="en-US" sz="1900" dirty="0">
                  <a:solidFill>
                    <a:srgbClr val="5F5F5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Assicurarsi che vi siano una o due righe di spazio.</a:t>
              </a:r>
              <a:endParaRPr lang="en-US" sz="1900" dirty="0"/>
            </a:p>
          </p:txBody>
        </p:sp>
      </p:grpSp>
      <p:sp>
        <p:nvSpPr>
          <p:cNvPr id="11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663440"/>
            <a:ext cx="11064240" cy="1188720"/>
          </a:xfrm>
          <a:prstGeom prst="roundRect">
            <a:avLst>
              <a:gd name="adj" fmla="val 6154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8"/>
          <p:cNvSpPr/>
          <p:nvPr/>
        </p:nvSpPr>
        <p:spPr>
          <a:xfrm>
            <a:off x="914400" y="4800600"/>
            <a:ext cx="10332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5F5F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Gentile Sig.ra Verdi,</a:t>
            </a:r>
            <a:endParaRPr lang="en-US" sz="1700" dirty="0"/>
          </a:p>
          <a:p>
            <a:pPr marL="0" indent="0">
              <a:lnSpc>
                <a:spcPct val="110000"/>
              </a:lnSpc>
              <a:buNone/>
            </a:pPr>
            <a:endParaRPr lang="en-US" sz="17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5F5F5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La ringraziamo per la Sua e-mail.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4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Parole evocative e carattere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1620447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Trasformano la parola scritta in emozione e persuadono il potenziale Ospite a scegliere la propria Struttura.</a:t>
            </a:r>
            <a:endParaRPr lang="en-US" sz="22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560320"/>
            <a:ext cx="1645920" cy="548640"/>
          </a:xfrm>
          <a:prstGeom prst="roundRect">
            <a:avLst>
              <a:gd name="adj" fmla="val 50000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548640" y="2560320"/>
            <a:ext cx="1645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6B55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esperienza</a:t>
            </a:r>
            <a:endParaRPr lang="en-US" sz="1900" dirty="0"/>
          </a:p>
        </p:txBody>
      </p:sp>
      <p:sp>
        <p:nvSpPr>
          <p:cNvPr id="7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59152" y="2560320"/>
            <a:ext cx="1513332" cy="548640"/>
          </a:xfrm>
          <a:prstGeom prst="roundRect">
            <a:avLst>
              <a:gd name="adj" fmla="val 50000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2359152" y="2560320"/>
            <a:ext cx="151333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6B55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benvenuto</a:t>
            </a:r>
            <a:endParaRPr lang="en-US" sz="1900" dirty="0"/>
          </a:p>
        </p:txBody>
      </p:sp>
      <p:sp>
        <p:nvSpPr>
          <p:cNvPr id="9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37076" y="2560320"/>
            <a:ext cx="1115568" cy="548640"/>
          </a:xfrm>
          <a:prstGeom prst="roundRect">
            <a:avLst>
              <a:gd name="adj" fmla="val 50000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4037076" y="2560320"/>
            <a:ext cx="11155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6B55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felici</a:t>
            </a:r>
            <a:endParaRPr lang="en-US" sz="1900" dirty="0"/>
          </a:p>
        </p:txBody>
      </p:sp>
      <p:sp>
        <p:nvSpPr>
          <p:cNvPr id="11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17236" y="2560320"/>
            <a:ext cx="982980" cy="548640"/>
          </a:xfrm>
          <a:prstGeom prst="roundRect">
            <a:avLst>
              <a:gd name="adj" fmla="val 50000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5317236" y="2560320"/>
            <a:ext cx="9829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6B55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lieti</a:t>
            </a:r>
            <a:endParaRPr lang="en-US" sz="1900" dirty="0"/>
          </a:p>
        </p:txBody>
      </p:sp>
      <p:sp>
        <p:nvSpPr>
          <p:cNvPr id="13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4808" y="2560320"/>
            <a:ext cx="1513332" cy="548640"/>
          </a:xfrm>
          <a:prstGeom prst="roundRect">
            <a:avLst>
              <a:gd name="adj" fmla="val 50000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6464808" y="2560320"/>
            <a:ext cx="151333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6B55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splendida</a:t>
            </a:r>
            <a:endParaRPr lang="en-US" sz="1900" dirty="0"/>
          </a:p>
        </p:txBody>
      </p:sp>
      <p:sp>
        <p:nvSpPr>
          <p:cNvPr id="15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42732" y="2560320"/>
            <a:ext cx="1248156" cy="548640"/>
          </a:xfrm>
          <a:prstGeom prst="roundRect">
            <a:avLst>
              <a:gd name="adj" fmla="val 50000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8142732" y="2560320"/>
            <a:ext cx="124815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6B55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piacere</a:t>
            </a:r>
            <a:endParaRPr lang="en-US" sz="1900" dirty="0"/>
          </a:p>
        </p:txBody>
      </p:sp>
      <p:sp>
        <p:nvSpPr>
          <p:cNvPr id="17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55480" y="2560320"/>
            <a:ext cx="1380744" cy="548640"/>
          </a:xfrm>
          <a:prstGeom prst="roundRect">
            <a:avLst>
              <a:gd name="adj" fmla="val 50000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6"/>
          <p:cNvSpPr/>
          <p:nvPr/>
        </p:nvSpPr>
        <p:spPr>
          <a:xfrm>
            <a:off x="9555480" y="2560320"/>
            <a:ext cx="138074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6B551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contenti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548640" y="3429000"/>
            <a:ext cx="110642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35000"/>
              </a:lnSpc>
              <a:spcAft>
                <a:spcPts val="600"/>
              </a:spcAft>
              <a:buSzPct val="100000"/>
              <a:buChar char="•"/>
            </a:pPr>
            <a:r>
              <a:rPr lang="en-US" sz="1900" i="1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«Sarà un piacere darLe il nostro più caloroso benvenuto»</a:t>
            </a:r>
            <a:endParaRPr lang="en-US" sz="1900" dirty="0"/>
          </a:p>
          <a:p>
            <a:pPr marL="177800" indent="-177800">
              <a:lnSpc>
                <a:spcPct val="135000"/>
              </a:lnSpc>
              <a:spcAft>
                <a:spcPts val="600"/>
              </a:spcAft>
              <a:buSzPct val="100000"/>
              <a:buChar char="•"/>
            </a:pPr>
            <a:r>
              <a:rPr lang="en-US" sz="1900" i="1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«Le auguriamo una splendida giornata»</a:t>
            </a:r>
            <a:endParaRPr lang="en-US" sz="1900" dirty="0"/>
          </a:p>
          <a:p>
            <a:pPr marL="177800" indent="-177800">
              <a:lnSpc>
                <a:spcPct val="135000"/>
              </a:lnSpc>
              <a:spcAft>
                <a:spcPts val="600"/>
              </a:spcAft>
              <a:buSzPct val="100000"/>
              <a:buChar char="•"/>
            </a:pPr>
            <a:r>
              <a:rPr lang="en-US" sz="1900" i="1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«Le nostre sistemazioni offrono un’Esperienza di soggiorno all’insegna del comfort e del relax»</a:t>
            </a:r>
            <a:endParaRPr lang="en-US" sz="1900" dirty="0"/>
          </a:p>
        </p:txBody>
      </p:sp>
      <p:sp>
        <p:nvSpPr>
          <p:cNvPr id="20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5029200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21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5257800"/>
            <a:ext cx="411480" cy="411480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1463040" y="5029200"/>
            <a:ext cx="98755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carattere: </a:t>
            </a:r>
            <a:r>
              <a:rPr lang="en-US" sz="2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Arial, lineare e facilmente leggibile. Dimensione da 10 a 12 punti.</a:t>
            </a:r>
            <a:endParaRPr lang="en-US" sz="2100" dirty="0"/>
          </a:p>
        </p:txBody>
      </p:sp>
      <p:sp>
        <p:nvSpPr>
          <p:cNvPr id="23" name="Text 20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RECEPTIONIST  ·  Modulo 9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Formule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di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saluto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finali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168007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Indirizzano il destinatario verso le prossime azioni, augurano buona giornata o serata, e porgono i saluti.</a:t>
            </a:r>
            <a:endParaRPr lang="en-US" sz="22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606040"/>
            <a:ext cx="11064240" cy="2331720"/>
          </a:xfrm>
          <a:prstGeom prst="roundRect">
            <a:avLst>
              <a:gd name="adj" fmla="val 3137"/>
            </a:avLst>
          </a:prstGeom>
          <a:solidFill>
            <a:srgbClr val="EEF3EC"/>
          </a:solidFill>
          <a:ln w="12700">
            <a:solidFill>
              <a:srgbClr val="CFE0C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914400" y="278892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IMITARE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3200400"/>
            <a:ext cx="1033272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30000"/>
              </a:lnSpc>
              <a:spcAft>
                <a:spcPts val="700"/>
              </a:spcAft>
              <a:buSzPct val="100000"/>
              <a:buChar char="•"/>
            </a:pPr>
            <a:r>
              <a:rPr lang="en-US" sz="1800" i="1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«In attesa di un Suo riscontro e augurandoLe una magnifica serata, Le inviamo i nostri più cari saluti»</a:t>
            </a:r>
            <a:endParaRPr lang="en-US" sz="1800" dirty="0"/>
          </a:p>
          <a:p>
            <a:pPr marL="177800" indent="-177800">
              <a:lnSpc>
                <a:spcPct val="130000"/>
              </a:lnSpc>
              <a:spcAft>
                <a:spcPts val="700"/>
              </a:spcAft>
              <a:buSzPct val="100000"/>
              <a:buChar char="•"/>
            </a:pPr>
            <a:r>
              <a:rPr lang="en-US" sz="1800" i="1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«In attesa di risentirLa e augurandoLe una splendida giornata, Le inviamo i nostri più cari saluti»</a:t>
            </a:r>
            <a:endParaRPr lang="en-US" sz="1800" dirty="0"/>
          </a:p>
          <a:p>
            <a:pPr marL="177800" indent="-177800">
              <a:lnSpc>
                <a:spcPct val="130000"/>
              </a:lnSpc>
              <a:spcAft>
                <a:spcPts val="700"/>
              </a:spcAft>
              <a:buSzPct val="100000"/>
              <a:buChar char="•"/>
            </a:pPr>
            <a:r>
              <a:rPr lang="en-US" sz="1800" i="1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«In attesa di darLe il nostro più caloroso benvenuto, Le auguriamo una buona giornata e Le inviamo i nostri più cordiali saluti»</a:t>
            </a:r>
            <a:endParaRPr lang="en-US" sz="180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5074920"/>
            <a:ext cx="11064240" cy="822960"/>
          </a:xfrm>
          <a:prstGeom prst="roundRect">
            <a:avLst>
              <a:gd name="adj" fmla="val 8889"/>
            </a:avLst>
          </a:prstGeom>
          <a:solidFill>
            <a:srgbClr val="F7EDEA"/>
          </a:solidFill>
          <a:ln w="12700">
            <a:solidFill>
              <a:srgbClr val="E8CFC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914400" y="5074920"/>
            <a:ext cx="10332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9B4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Decisamente da evitare: </a:t>
            </a:r>
            <a:r>
              <a:rPr lang="en-US" sz="2100" i="1" dirty="0">
                <a:solidFill>
                  <a:srgbClr val="9B4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laconico e lapidario «Distinti saluti».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4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La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firma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196596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Trasmette fiducia ai potenziali Ospiti, che avranno un riferimento preciso; per la Struttura è sinonimo di credibilità, responsabilità e garanzia.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" y="28346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 ELEMENTI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48640" y="3200400"/>
            <a:ext cx="557784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della Struttura</a:t>
            </a:r>
            <a:endParaRPr lang="en-US" sz="1900" dirty="0"/>
          </a:p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 della Struttura</a:t>
            </a:r>
            <a:endParaRPr lang="en-US" sz="1900" dirty="0"/>
          </a:p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Nome, cognome e ruolo del mittente</a:t>
            </a:r>
            <a:endParaRPr lang="en-US" sz="1900" dirty="0"/>
          </a:p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Indirizzi e contatti: telefono, fax, e-mail, sito web</a:t>
            </a:r>
            <a:endParaRPr lang="en-US" sz="1900" dirty="0"/>
          </a:p>
          <a:p>
            <a:pPr marL="177800" indent="-1778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Informativa Privacy, definita con il consulente a cura della Direzione</a:t>
            </a:r>
            <a:endParaRPr lang="en-US" sz="1900" dirty="0"/>
          </a:p>
        </p:txBody>
      </p:sp>
      <p:sp>
        <p:nvSpPr>
          <p:cNvPr id="7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0" y="2834640"/>
            <a:ext cx="5212080" cy="3273552"/>
          </a:xfrm>
          <a:prstGeom prst="roundRect">
            <a:avLst>
              <a:gd name="adj" fmla="val 2424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6720840" y="299923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ESEMPIO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720840" y="3383280"/>
            <a:ext cx="457200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Tizio Caio Sempronio</a:t>
            </a:r>
            <a:endParaRPr lang="en-US" sz="16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Reservations Dept.</a:t>
            </a:r>
            <a:endParaRPr lang="en-US" sz="16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 dei Leoni, 100</a:t>
            </a:r>
            <a:endParaRPr lang="en-US" sz="16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80100 Napoli, NA, Italy</a:t>
            </a:r>
            <a:endParaRPr lang="en-US" sz="16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Ph. +39 1234567  ·  Fax +39 1234568</a:t>
            </a:r>
            <a:endParaRPr lang="en-US" sz="16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info@hoteldelleone.com</a:t>
            </a:r>
            <a:endParaRPr lang="en-US" sz="16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www.hoteldelleone.com</a:t>
            </a:r>
            <a:endParaRPr lang="en-US" sz="16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20840" y="5689062"/>
            <a:ext cx="4572000" cy="0"/>
          </a:xfrm>
          <a:prstGeom prst="line">
            <a:avLst/>
          </a:prstGeom>
          <a:noFill/>
          <a:ln w="12700">
            <a:solidFill>
              <a:srgbClr val="C7C7C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6720840" y="5705857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Informativa Privacy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RECEPTIONIST  ·  Modulo 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13716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SINTESI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777240" y="1783080"/>
            <a:ext cx="1051560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Si scrive come </a:t>
            </a: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si</a:t>
            </a: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8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accoglie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822960" y="2606040"/>
            <a:ext cx="10241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L’e-mail è un biglietto da visita: influisce sulle scelte degli Ospiti.</a:t>
            </a:r>
            <a:endParaRPr lang="en-US" sz="24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429000"/>
            <a:ext cx="3429000" cy="2514600"/>
          </a:xfrm>
          <a:prstGeom prst="roundRect">
            <a:avLst>
              <a:gd name="adj" fmla="val 2909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1097280" y="3630168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B08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1097280" y="4343400"/>
            <a:ext cx="288036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Parla al presente e al futuro: mai il condizionale.</a:t>
            </a:r>
            <a:endParaRPr lang="en-US" sz="240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7720" y="3429000"/>
            <a:ext cx="3429000" cy="2514600"/>
          </a:xfrm>
          <a:prstGeom prst="roundRect">
            <a:avLst>
              <a:gd name="adj" fmla="val 2909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4892040" y="3630168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B08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800" dirty="0"/>
          </a:p>
        </p:txBody>
      </p:sp>
      <p:sp>
        <p:nvSpPr>
          <p:cNvPr id="10" name="Text 8"/>
          <p:cNvSpPr/>
          <p:nvPr/>
        </p:nvSpPr>
        <p:spPr>
          <a:xfrm>
            <a:off x="4892040" y="4343400"/>
            <a:ext cx="288036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«Noi»: dietro c’è un’intera organizzazione.</a:t>
            </a:r>
            <a:endParaRPr lang="en-US" sz="2400" dirty="0"/>
          </a:p>
        </p:txBody>
      </p:sp>
      <p:sp>
        <p:nvSpPr>
          <p:cNvPr id="11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12480" y="3429000"/>
            <a:ext cx="3429000" cy="2514600"/>
          </a:xfrm>
          <a:prstGeom prst="roundRect">
            <a:avLst>
              <a:gd name="adj" fmla="val 2909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8686800" y="3630168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B08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8686800" y="4343400"/>
            <a:ext cx="288036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parole giuste trasformano lo scritto in emozione.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5139038">
            <a:off x="6929070" y="3401332"/>
            <a:ext cx="7296917" cy="6393923"/>
          </a:xfrm>
          <a:custGeom>
            <a:avLst/>
            <a:gdLst/>
            <a:ahLst/>
            <a:cxnLst/>
            <a:rect l="l" t="t" r="r" b="b"/>
            <a:pathLst>
              <a:path w="7783378" h="6820185" extrusionOk="0">
                <a:moveTo>
                  <a:pt x="0" y="0"/>
                </a:moveTo>
                <a:lnTo>
                  <a:pt x="7783378" y="0"/>
                </a:lnTo>
                <a:lnTo>
                  <a:pt x="7783378" y="6820185"/>
                </a:lnTo>
                <a:lnTo>
                  <a:pt x="0" y="68201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85711" tIns="42844" rIns="85711" bIns="42844" anchor="t" anchorCtr="0">
            <a:noAutofit/>
          </a:bodyPr>
          <a:lstStyle/>
          <a:p>
            <a:endParaRPr sz="168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p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7663" y="299288"/>
            <a:ext cx="3585671" cy="13760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A7F4762-BFF8-271F-FBAD-6258839E9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299C4D64-B09E-7339-6BD8-67F2D8699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398076" y="4559033"/>
            <a:ext cx="5395848" cy="1567301"/>
            <a:chOff x="3398076" y="3500224"/>
            <a:chExt cx="5395848" cy="1567301"/>
          </a:xfrm>
        </p:grpSpPr>
        <p:sp>
          <p:nvSpPr>
            <p:cNvPr id="130" name="Google Shape;130;p5"/>
            <p:cNvSpPr txBox="1"/>
            <p:nvPr/>
          </p:nvSpPr>
          <p:spPr>
            <a:xfrm>
              <a:off x="3398076" y="3500224"/>
              <a:ext cx="5395848" cy="5192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/>
              <a:r>
                <a:rPr lang="en-US" sz="3374" b="1" dirty="0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Corso Booking Agent</a:t>
              </a:r>
              <a:endParaRPr sz="1688" dirty="0"/>
            </a:p>
          </p:txBody>
        </p:sp>
        <p:grpSp>
          <p:nvGrpSpPr>
            <p:cNvPr id="133" name="Google Shape;133;p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4350171" y="4588954"/>
              <a:ext cx="3444356" cy="478571"/>
              <a:chOff x="0" y="-38100"/>
              <a:chExt cx="2929121" cy="680635"/>
            </a:xfrm>
          </p:grpSpPr>
          <p:sp>
            <p:nvSpPr>
              <p:cNvPr id="134" name="Google Shape;134;p5"/>
              <p:cNvSpPr txBox="1"/>
              <p:nvPr/>
            </p:nvSpPr>
            <p:spPr>
              <a:xfrm>
                <a:off x="0" y="-38100"/>
                <a:ext cx="2929121" cy="4316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algn="ctr">
                  <a:lnSpc>
                    <a:spcPct val="130037"/>
                  </a:lnSpc>
                </a:pPr>
                <a:r>
                  <a:rPr lang="en-US" sz="1517" b="1" dirty="0">
                    <a:solidFill>
                      <a:srgbClr val="191919"/>
                    </a:solidFill>
                    <a:latin typeface="Arial"/>
                    <a:ea typeface="Arial"/>
                    <a:cs typeface="Arial"/>
                    <a:sym typeface="Arial"/>
                  </a:rPr>
                  <a:t>Giuseppe Taranto</a:t>
                </a:r>
                <a:endParaRPr sz="1688" dirty="0"/>
              </a:p>
            </p:txBody>
          </p:sp>
          <p:sp>
            <p:nvSpPr>
              <p:cNvPr id="135" name="Google Shape;135;p5"/>
              <p:cNvSpPr txBox="1"/>
              <p:nvPr/>
            </p:nvSpPr>
            <p:spPr>
              <a:xfrm>
                <a:off x="0" y="416923"/>
                <a:ext cx="2929120" cy="225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r>
                  <a:rPr lang="it-IT" sz="1031" dirty="0">
                    <a:solidFill>
                      <a:srgbClr val="191919"/>
                    </a:solidFill>
                  </a:rPr>
                  <a:t>Hotel General Manager | Book Author ¨Best Receptionist¨</a:t>
                </a:r>
                <a:endParaRPr lang="it-IT" sz="1031" dirty="0"/>
              </a:p>
            </p:txBody>
          </p:sp>
        </p:grpSp>
      </p:grpSp>
      <p:pic>
        <p:nvPicPr>
          <p:cNvPr id="136" name="Google Shape;136;p5" descr="Immagine che contiene logo Fondazione con il Sud, partner del progetto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54071" y="-2165"/>
            <a:ext cx="1756349" cy="16733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2;p5">
            <a:extLst>
              <a:ext uri="{FF2B5EF4-FFF2-40B4-BE49-F238E27FC236}">
                <a16:creationId xmlns:a16="http://schemas.microsoft.com/office/drawing/2014/main" id="{81EB152C-43B0-99E3-77BF-07FA02BC12E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59998" y="1855167"/>
            <a:ext cx="7672004" cy="24191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314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Grazie per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l’attenzione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.</a:t>
            </a:r>
            <a:b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</a:br>
            <a:b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</a:b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Consultare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il </a:t>
            </a: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Glossario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fornito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per </a:t>
            </a:r>
            <a:b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termini </a:t>
            </a: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tecnici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gli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inglesismi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1420</Words>
  <Application>Microsoft Office PowerPoint</Application>
  <PresentationFormat>Widescreen</PresentationFormat>
  <Paragraphs>204</Paragraphs>
  <Slides>18</Slides>
  <Notes>18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4" baseType="lpstr">
      <vt:lpstr>Arial</vt:lpstr>
      <vt:lpstr>Calibri</vt:lpstr>
      <vt:lpstr>Cambria</vt:lpstr>
      <vt:lpstr>Consolas</vt:lpstr>
      <vt:lpstr>Poppins</vt:lpstr>
      <vt:lpstr>Office Theme</vt:lpstr>
      <vt:lpstr>Brevi linee guida per la comunicazione scritta</vt:lpstr>
      <vt:lpstr>Brevi linee guida per la comunicazione scritta</vt:lpstr>
      <vt:lpstr>Perché lo scritto pesa</vt:lpstr>
      <vt:lpstr>L’oggetto</vt:lpstr>
      <vt:lpstr>Formule di saluto iniziali</vt:lpstr>
      <vt:lpstr>Tu</vt:lpstr>
      <vt:lpstr>Ringraziare chi scrive</vt:lpstr>
      <vt:lpstr>Modi e Varie</vt:lpstr>
      <vt:lpstr>Certezza, e niente punti interrogativi</vt:lpstr>
      <vt:lpstr>Sottolineature, evidenziazioni, maiuscolo</vt:lpstr>
      <vt:lpstr>Il «Noi» contro l’«Io»</vt:lpstr>
      <vt:lpstr>Attenzione alla punteggiatura</vt:lpstr>
      <vt:lpstr>Razionalizzare gli spazi</vt:lpstr>
      <vt:lpstr>Parole evocative e carattere</vt:lpstr>
      <vt:lpstr>Formule di saluto finali</vt:lpstr>
      <vt:lpstr>La firma</vt:lpstr>
      <vt:lpstr>Si scrive come si accoglie</vt:lpstr>
      <vt:lpstr>Grazie per l’attenzione.  Consultare il Glossario fornito per  i termini tecnici e gli inglesismi.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Giuseppe Giuseppe</cp:lastModifiedBy>
  <cp:revision>3</cp:revision>
  <dcterms:created xsi:type="dcterms:W3CDTF">2026-07-15T20:06:41Z</dcterms:created>
  <dcterms:modified xsi:type="dcterms:W3CDTF">2026-08-10T15:26:06Z</dcterms:modified>
</cp:coreProperties>
</file>