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73" r:id="rId2"/>
    <p:sldId id="275" r:id="rId3"/>
    <p:sldId id="257" r:id="rId4"/>
    <p:sldId id="258" r:id="rId5"/>
    <p:sldId id="259" r:id="rId6"/>
    <p:sldId id="260" r:id="rId7"/>
    <p:sldId id="274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610" autoAdjust="0"/>
    <p:restoredTop sz="86405" autoAdjust="0"/>
  </p:normalViewPr>
  <p:slideViewPr>
    <p:cSldViewPr snapToGrid="0" snapToObjects="1">
      <p:cViewPr varScale="1">
        <p:scale>
          <a:sx n="59" d="100"/>
          <a:sy n="59" d="100"/>
        </p:scale>
        <p:origin x="86" y="3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34653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>
          <a:extLst>
            <a:ext uri="{FF2B5EF4-FFF2-40B4-BE49-F238E27FC236}">
              <a16:creationId xmlns:a16="http://schemas.microsoft.com/office/drawing/2014/main" id="{C472E562-9006-4798-6C69-C6F365728F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>
            <a:extLst>
              <a:ext uri="{FF2B5EF4-FFF2-40B4-BE49-F238E27FC236}">
                <a16:creationId xmlns:a16="http://schemas.microsoft.com/office/drawing/2014/main" id="{3FBB4DC2-FA3F-BB93-804F-B577F38449D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>
            <a:extLst>
              <a:ext uri="{FF2B5EF4-FFF2-40B4-BE49-F238E27FC236}">
                <a16:creationId xmlns:a16="http://schemas.microsoft.com/office/drawing/2014/main" id="{19872AC4-2800-EC58-784E-1B5DCDF60D7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757437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7" name="Google Shape;127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571500" y="5959078"/>
            <a:ext cx="2667000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3905250" y="5959078"/>
            <a:ext cx="3619500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191500" y="5959078"/>
            <a:ext cx="2667000" cy="3423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757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>
          <a:extLst>
            <a:ext uri="{FF2B5EF4-FFF2-40B4-BE49-F238E27FC236}">
              <a16:creationId xmlns:a16="http://schemas.microsoft.com/office/drawing/2014/main" id="{96761E34-9216-347C-2D51-DEA3C6C5A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>
            <a:extLst>
              <a:ext uri="{FF2B5EF4-FFF2-40B4-BE49-F238E27FC236}">
                <a16:creationId xmlns:a16="http://schemas.microsoft.com/office/drawing/2014/main" id="{5EF608EB-5E91-C420-296C-F687382F92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139038">
            <a:off x="6755667" y="2247826"/>
            <a:ext cx="7296917" cy="6393923"/>
          </a:xfrm>
          <a:custGeom>
            <a:avLst/>
            <a:gdLst/>
            <a:ahLst/>
            <a:cxnLst/>
            <a:rect l="l" t="t" r="r" b="b"/>
            <a:pathLst>
              <a:path w="7783378" h="6820185" extrusionOk="0">
                <a:moveTo>
                  <a:pt x="0" y="0"/>
                </a:moveTo>
                <a:lnTo>
                  <a:pt x="7783378" y="0"/>
                </a:lnTo>
                <a:lnTo>
                  <a:pt x="7783378" y="6820185"/>
                </a:lnTo>
                <a:lnTo>
                  <a:pt x="0" y="6820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85711" tIns="42844" rIns="85711" bIns="42844" anchor="t" anchorCtr="0">
            <a:noAutofit/>
          </a:bodyPr>
          <a:lstStyle/>
          <a:p>
            <a:endParaRPr sz="168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3" name="Google Shape;93;p1" descr="Immagine che contiene il logo di Dama Consulting che cita Destination Accessibility Management Agency.">
            <a:extLst>
              <a:ext uri="{FF2B5EF4-FFF2-40B4-BE49-F238E27FC236}">
                <a16:creationId xmlns:a16="http://schemas.microsoft.com/office/drawing/2014/main" id="{38E7AD15-4BF7-BD3D-D209-232C8F9C2A8E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-76968" y="321192"/>
            <a:ext cx="4279770" cy="16702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" descr="Immagine che contiene logo Fondazione con il Sud, partner del progetto.">
            <a:extLst>
              <a:ext uri="{FF2B5EF4-FFF2-40B4-BE49-F238E27FC236}">
                <a16:creationId xmlns:a16="http://schemas.microsoft.com/office/drawing/2014/main" id="{1F9F2CD9-0C63-48ED-8C4A-4F487E1F526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54071" y="-2165"/>
            <a:ext cx="1756349" cy="1673359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">
            <a:extLst>
              <a:ext uri="{FF2B5EF4-FFF2-40B4-BE49-F238E27FC236}">
                <a16:creationId xmlns:a16="http://schemas.microsoft.com/office/drawing/2014/main" id="{8D383C1C-F505-1F5F-2C09-B08A28473615}"/>
              </a:ext>
            </a:extLst>
          </p:cNvPr>
          <p:cNvSpPr txBox="1"/>
          <p:nvPr/>
        </p:nvSpPr>
        <p:spPr>
          <a:xfrm>
            <a:off x="177282" y="2302889"/>
            <a:ext cx="3211434" cy="494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29981"/>
              </a:lnSpc>
            </a:pPr>
            <a:r>
              <a:rPr lang="en-US" sz="2470" b="1" dirty="0">
                <a:solidFill>
                  <a:srgbClr val="EB9C43"/>
                </a:solidFill>
                <a:latin typeface="Poppins"/>
                <a:ea typeface="Poppins"/>
                <a:cs typeface="Poppins"/>
                <a:sym typeface="Poppins"/>
              </a:rPr>
              <a:t>Dama Academy</a:t>
            </a:r>
            <a:endParaRPr sz="1688" dirty="0"/>
          </a:p>
        </p:txBody>
      </p:sp>
      <p:sp>
        <p:nvSpPr>
          <p:cNvPr id="85" name="Google Shape;85;p1">
            <a:extLst>
              <a:ext uri="{FF2B5EF4-FFF2-40B4-BE49-F238E27FC236}">
                <a16:creationId xmlns:a16="http://schemas.microsoft.com/office/drawing/2014/main" id="{D92DA1E6-D928-A294-857D-558BD3CD610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350409" y="2877627"/>
            <a:ext cx="9857281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it-IT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Time Limit</a:t>
            </a:r>
          </a:p>
        </p:txBody>
      </p:sp>
      <p:grpSp>
        <p:nvGrpSpPr>
          <p:cNvPr id="6" name="Gruppo 5">
            <a:extLst>
              <a:ext uri="{FF2B5EF4-FFF2-40B4-BE49-F238E27FC236}">
                <a16:creationId xmlns:a16="http://schemas.microsoft.com/office/drawing/2014/main" id="{E7740B5F-1643-A1C8-8639-72F481836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57200" y="4797426"/>
            <a:ext cx="7925094" cy="1469549"/>
            <a:chOff x="457200" y="4408901"/>
            <a:chExt cx="7925094" cy="1469549"/>
          </a:xfrm>
        </p:grpSpPr>
        <p:sp>
          <p:nvSpPr>
            <p:cNvPr id="86" name="Google Shape;86;p1">
              <a:extLst>
                <a:ext uri="{FF2B5EF4-FFF2-40B4-BE49-F238E27FC236}">
                  <a16:creationId xmlns:a16="http://schemas.microsoft.com/office/drawing/2014/main" id="{CA35D880-7127-921F-D383-273FA8280837}"/>
                </a:ext>
              </a:extLst>
            </p:cNvPr>
            <p:cNvSpPr txBox="1"/>
            <p:nvPr/>
          </p:nvSpPr>
          <p:spPr>
            <a:xfrm>
              <a:off x="457200" y="4408901"/>
              <a:ext cx="6569162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it-IT" sz="3000" dirty="0">
                  <a:solidFill>
                    <a:srgbClr val="191919"/>
                  </a:solidFill>
                </a:rPr>
                <a:t>Corso Booking Agent – Modulo 6</a:t>
              </a:r>
              <a:endParaRPr lang="it-IT" sz="3000" dirty="0"/>
            </a:p>
          </p:txBody>
        </p:sp>
        <p:sp>
          <p:nvSpPr>
            <p:cNvPr id="89" name="Google Shape;89;p1">
              <a:extLst>
                <a:ext uri="{FF2B5EF4-FFF2-40B4-BE49-F238E27FC236}">
                  <a16:creationId xmlns:a16="http://schemas.microsoft.com/office/drawing/2014/main" id="{6405B39F-8F54-4909-A70B-2137AD979660}"/>
                </a:ext>
              </a:extLst>
            </p:cNvPr>
            <p:cNvSpPr txBox="1"/>
            <p:nvPr/>
          </p:nvSpPr>
          <p:spPr>
            <a:xfrm>
              <a:off x="457200" y="4992244"/>
              <a:ext cx="7925094" cy="40395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it-IT" sz="2625" b="1" dirty="0">
                  <a:solidFill>
                    <a:srgbClr val="191919"/>
                  </a:solidFill>
                </a:rPr>
                <a:t>Giuseppe Taranto</a:t>
              </a:r>
              <a:endParaRPr lang="it-IT" sz="2625" dirty="0"/>
            </a:p>
          </p:txBody>
        </p:sp>
        <p:sp>
          <p:nvSpPr>
            <p:cNvPr id="2" name="Google Shape;90;p1">
              <a:extLst>
                <a:ext uri="{FF2B5EF4-FFF2-40B4-BE49-F238E27FC236}">
                  <a16:creationId xmlns:a16="http://schemas.microsoft.com/office/drawing/2014/main" id="{3D70A15B-6789-3184-547A-418729C18F57}"/>
                </a:ext>
              </a:extLst>
            </p:cNvPr>
            <p:cNvSpPr txBox="1"/>
            <p:nvPr/>
          </p:nvSpPr>
          <p:spPr>
            <a:xfrm>
              <a:off x="457200" y="5532201"/>
              <a:ext cx="7925094" cy="34624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r>
                <a:rPr lang="it-IT" sz="2250" dirty="0">
                  <a:solidFill>
                    <a:srgbClr val="191919"/>
                  </a:solidFill>
                </a:rPr>
                <a:t>Hotel General Manager | Book Author ¨Best Receptionist¨</a:t>
              </a:r>
              <a:endParaRPr lang="it-IT" sz="2250" dirty="0"/>
            </a:p>
          </p:txBody>
        </p:sp>
      </p:grp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72BEC84A-FDD8-D6EC-7162-2E77B0A7C3A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1</a:t>
            </a:fld>
            <a:endParaRPr lang="en-US" dirty="0"/>
          </a:p>
        </p:txBody>
      </p:sp>
      <p:sp>
        <p:nvSpPr>
          <p:cNvPr id="92" name="Google Shape;92;p1">
            <a:extLst>
              <a:ext uri="{FF2B5EF4-FFF2-40B4-BE49-F238E27FC236}">
                <a16:creationId xmlns:a16="http://schemas.microsoft.com/office/drawing/2014/main" id="{19B7BFB5-CA2E-950D-3EFE-124657F01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026362" y="6382011"/>
            <a:ext cx="3255204" cy="6544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>
              <a:lnSpc>
                <a:spcPct val="108388"/>
              </a:lnSpc>
            </a:pPr>
            <a:r>
              <a:rPr lang="en-US" sz="225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www.damaconsulting.org</a:t>
            </a:r>
            <a:endParaRPr sz="225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lnSpc>
                <a:spcPct val="108388"/>
              </a:lnSpc>
            </a:pPr>
            <a:endParaRPr sz="1688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A2F7E703-0BAB-94C3-CEA5-FB6A59122674}"/>
              </a:ext>
            </a:extLst>
          </p:cNvPr>
          <p:cNvSpPr txBox="1"/>
          <p:nvPr/>
        </p:nvSpPr>
        <p:spPr>
          <a:xfrm>
            <a:off x="457200" y="4142030"/>
            <a:ext cx="1079551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r>
              <a:rPr lang="it-IT" sz="24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Confermare senza garanzia, con una scadenza</a:t>
            </a:r>
          </a:p>
        </p:txBody>
      </p:sp>
    </p:spTree>
    <p:extLst>
      <p:ext uri="{BB962C8B-B14F-4D97-AF65-F5344CB8AC3E}">
        <p14:creationId xmlns:p14="http://schemas.microsoft.com/office/powerpoint/2010/main" val="2409321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"/>
          <p:cNvSpPr txBox="1">
            <a:spLocks noGrp="1"/>
          </p:cNvSpPr>
          <p:nvPr>
            <p:ph type="title" idx="4294967295"/>
          </p:nvPr>
        </p:nvSpPr>
        <p:spPr>
          <a:xfrm>
            <a:off x="457200" y="274638"/>
            <a:ext cx="107442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rot="0" spcFirstLastPara="1" vertOverflow="overflow" horzOverflow="overflow" vert="horz" wrap="square" lIns="91425" tIns="45700" rIns="91425" bIns="457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 defTabSz="857250">
              <a:lnSpc>
                <a:spcPct val="119987"/>
              </a:lnSpc>
              <a:buClr>
                <a:srgbClr val="000000"/>
              </a:buClr>
              <a:defRPr/>
            </a:pPr>
            <a:r>
              <a:rPr lang="it-IT" sz="3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Il Time Limit</a:t>
            </a:r>
            <a:endParaRPr lang="en-US" sz="3000" b="1" kern="0" dirty="0">
              <a:solidFill>
                <a:srgbClr val="191919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139038" flipH="1">
            <a:off x="5154837" y="-1292050"/>
            <a:ext cx="10347727" cy="9067195"/>
          </a:xfrm>
          <a:custGeom>
            <a:avLst/>
            <a:gdLst/>
            <a:ahLst/>
            <a:cxnLst/>
            <a:rect l="l" t="t" r="r" b="b"/>
            <a:pathLst>
              <a:path w="11037575" h="9671675" extrusionOk="0">
                <a:moveTo>
                  <a:pt x="11037575" y="0"/>
                </a:moveTo>
                <a:lnTo>
                  <a:pt x="0" y="0"/>
                </a:lnTo>
                <a:lnTo>
                  <a:pt x="0" y="9671675"/>
                </a:lnTo>
                <a:lnTo>
                  <a:pt x="11037575" y="9671675"/>
                </a:lnTo>
                <a:lnTo>
                  <a:pt x="11037575" y="0"/>
                </a:lnTo>
                <a:close/>
              </a:path>
            </a:pathLst>
          </a:custGeom>
          <a:blipFill rotWithShape="1">
            <a:blip r:embed="rId3">
              <a:alphaModFix amt="19999"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it-IT" sz="1688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EB30B8BF-6796-498A-BEC4-D37463F15D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647826" y="1765102"/>
            <a:ext cx="9067798" cy="1292662"/>
            <a:chOff x="2209802" y="1866719"/>
            <a:chExt cx="9067798" cy="1292662"/>
          </a:xfrm>
        </p:grpSpPr>
        <p:sp>
          <p:nvSpPr>
            <p:cNvPr id="2" name="Google Shape;117;p3"/>
            <p:cNvSpPr txBox="1"/>
            <p:nvPr/>
          </p:nvSpPr>
          <p:spPr>
            <a:xfrm>
              <a:off x="2209802" y="1897418"/>
              <a:ext cx="2902500" cy="48013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>
                <a:lnSpc>
                  <a:spcPct val="130026"/>
                </a:lnSpc>
              </a:pPr>
              <a:r>
                <a:rPr lang="en-US" sz="2400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Di </a:t>
              </a:r>
              <a:r>
                <a:rPr lang="en-US" sz="2400" b="1" dirty="0" err="1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cosa</a:t>
              </a:r>
              <a:r>
                <a:rPr lang="en-US" sz="2400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lang="en-US" sz="2400" b="1" dirty="0" err="1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parleremo</a:t>
              </a:r>
              <a:r>
                <a:rPr lang="en-US" sz="2400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sz="2400" dirty="0"/>
            </a:p>
          </p:txBody>
        </p:sp>
        <p:sp>
          <p:nvSpPr>
            <p:cNvPr id="119" name="Google Shape;119;p3"/>
            <p:cNvSpPr txBox="1"/>
            <p:nvPr/>
          </p:nvSpPr>
          <p:spPr>
            <a:xfrm>
              <a:off x="5568543" y="1866719"/>
              <a:ext cx="5709057" cy="12926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331718" lvl="1" indent="-165859">
                <a:lnSpc>
                  <a:spcPct val="150000"/>
                </a:lnSpc>
                <a:buClr>
                  <a:srgbClr val="191919"/>
                </a:buClr>
                <a:buSzPts val="1637"/>
                <a:buFont typeface="Arial"/>
                <a:buChar char="•"/>
              </a:pPr>
              <a:r>
                <a:rPr lang="en-US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1  </a:t>
              </a:r>
              <a:r>
                <a:rPr lang="it-IT" sz="2800" dirty="0">
                  <a:solidFill>
                    <a:srgbClr val="191919"/>
                  </a:solidFill>
                  <a:latin typeface="Poppins"/>
                  <a:ea typeface="Poppins"/>
                  <a:cs typeface="Poppins"/>
                  <a:sym typeface="Poppins"/>
                </a:rPr>
                <a:t>Il Time Limit.</a:t>
              </a:r>
            </a:p>
            <a:p>
              <a:pPr marL="331718" lvl="1" indent="-165859">
                <a:lnSpc>
                  <a:spcPct val="150000"/>
                </a:lnSpc>
                <a:buClr>
                  <a:srgbClr val="191919"/>
                </a:buClr>
                <a:buSzPts val="1637"/>
                <a:buFont typeface="Arial"/>
                <a:buChar char="•"/>
              </a:pPr>
              <a:endParaRPr lang="it-IT" sz="280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</p:grp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B25839D7-9098-4658-F575-EAD7D25334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Che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cos’è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il Time Limit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548640" y="2011680"/>
            <a:ext cx="110642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Uno strumento per gestire le prenotazioni sotto data non garantite: si conferma la prenotazione senza garanzia, ma con una condizione.</a:t>
            </a:r>
            <a:endParaRPr lang="en-US" sz="24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3291840"/>
            <a:ext cx="11064240" cy="2103120"/>
          </a:xfrm>
          <a:prstGeom prst="roundRect">
            <a:avLst>
              <a:gd name="adj" fmla="val 4348"/>
            </a:avLst>
          </a:prstGeom>
          <a:solidFill>
            <a:srgbClr val="FAF6EC"/>
          </a:solidFill>
          <a:ln w="12700">
            <a:solidFill>
              <a:srgbClr val="E8DCB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6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703320"/>
            <a:ext cx="685800" cy="6858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920240" y="3566160"/>
            <a:ext cx="9326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 condizione</a:t>
            </a:r>
            <a:endParaRPr lang="en-US" sz="2200" dirty="0"/>
          </a:p>
        </p:txBody>
      </p:sp>
      <p:sp>
        <p:nvSpPr>
          <p:cNvPr id="8" name="Text 5"/>
          <p:cNvSpPr/>
          <p:nvPr/>
        </p:nvSpPr>
        <p:spPr>
          <a:xfrm>
            <a:off x="1920240" y="4069080"/>
            <a:ext cx="932688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2100" dirty="0">
                <a:solidFill>
                  <a:srgbClr val="6B551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comunica all’Ospite che, se non rispetta l’orario di arrivo previsto, la sistemazione prenotata risulterà automaticamente cancellata.</a:t>
            </a:r>
            <a:endParaRPr lang="en-US" sz="2100" dirty="0"/>
          </a:p>
        </p:txBody>
      </p:sp>
      <p:sp>
        <p:nvSpPr>
          <p:cNvPr id="9" name="Text 6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10" name="Text 7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REGOLA D’USO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Quando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usarlo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e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quando</a:t>
            </a: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no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8640" y="2103120"/>
            <a:ext cx="5394960" cy="3200400"/>
          </a:xfrm>
          <a:prstGeom prst="roundRect">
            <a:avLst>
              <a:gd name="adj" fmla="val 2286"/>
            </a:avLst>
          </a:prstGeom>
          <a:solidFill>
            <a:srgbClr val="EEF3EC"/>
          </a:solidFill>
          <a:ln w="19050">
            <a:solidFill>
              <a:srgbClr val="CFE0CB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5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2423160"/>
            <a:ext cx="640080" cy="64008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8680" y="3200400"/>
            <a:ext cx="47548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4B704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Sì: prenotazioni sotto data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868680" y="4023360"/>
            <a:ext cx="47548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4B704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 gestire richieste dell’ultimo momento, non garantite, quando c’è ancora disponibilità.</a:t>
            </a:r>
            <a:endParaRPr lang="en-US" sz="1800" dirty="0"/>
          </a:p>
        </p:txBody>
      </p:sp>
      <p:sp>
        <p:nvSpPr>
          <p:cNvPr id="8" name="Shape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2103120"/>
            <a:ext cx="5394960" cy="3200400"/>
          </a:xfrm>
          <a:prstGeom prst="roundRect">
            <a:avLst>
              <a:gd name="adj" fmla="val 2286"/>
            </a:avLst>
          </a:prstGeom>
          <a:solidFill>
            <a:srgbClr val="F7EDEA"/>
          </a:solidFill>
          <a:ln w="19050">
            <a:solidFill>
              <a:srgbClr val="E8CFC7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pic>
        <p:nvPicPr>
          <p:cNvPr id="9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0" y="2423160"/>
            <a:ext cx="640080" cy="64008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583680" y="3200400"/>
            <a:ext cx="47548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2100" b="1" dirty="0">
                <a:solidFill>
                  <a:srgbClr val="9B4A3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No: Struttura al completo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6583680" y="4023360"/>
            <a:ext cx="47548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800" dirty="0">
                <a:solidFill>
                  <a:srgbClr val="9B4A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 non utilizzare quando la Struttura è al completo: si rischierebbe di tenere occupata una camera preziosa senza garanzia.</a:t>
            </a:r>
            <a:endParaRPr lang="en-US" sz="1800" dirty="0"/>
          </a:p>
        </p:txBody>
      </p:sp>
      <p:sp>
        <p:nvSpPr>
          <p:cNvPr id="12" name="Text 8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13" name="Text 9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10642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 FUNZIONA</a:t>
            </a:r>
            <a:endParaRPr lang="en-US" sz="14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548640" y="749808"/>
            <a:ext cx="11064240" cy="7772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Tre </a:t>
            </a:r>
            <a:r>
              <a:rPr kumimoji="0" lang="en-US" sz="34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passaggi</a:t>
            </a:r>
            <a:endParaRPr kumimoji="0" lang="en-US" sz="3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Shap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5800" y="2377439"/>
            <a:ext cx="3383280" cy="2770819"/>
          </a:xfrm>
          <a:prstGeom prst="roundRect">
            <a:avLst>
              <a:gd name="adj" fmla="val 4000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920240" y="2651760"/>
            <a:ext cx="914400" cy="914400"/>
          </a:xfrm>
          <a:prstGeom prst="ellipse">
            <a:avLst/>
          </a:prstGeom>
          <a:solidFill>
            <a:srgbClr val="FAF6E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6" name="Image 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1408" y="2852928"/>
            <a:ext cx="512064" cy="5120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68680" y="370332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Conferma senza garanzia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914400" y="4206240"/>
            <a:ext cx="292608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prenotazione viene confermata anche se l’Ospite non lascia una garanzia.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4069080" y="2377440"/>
            <a:ext cx="4572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600" dirty="0"/>
          </a:p>
        </p:txBody>
      </p:sp>
      <p:sp>
        <p:nvSpPr>
          <p:cNvPr id="10" name="Shape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526280" y="2377440"/>
            <a:ext cx="3383280" cy="2770818"/>
          </a:xfrm>
          <a:prstGeom prst="roundRect">
            <a:avLst>
              <a:gd name="adj" fmla="val 4000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Shape 8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60720" y="2651760"/>
            <a:ext cx="914400" cy="914400"/>
          </a:xfrm>
          <a:prstGeom prst="ellipse">
            <a:avLst/>
          </a:prstGeom>
          <a:solidFill>
            <a:srgbClr val="FAF6E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2" name="Image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1888" y="2852928"/>
            <a:ext cx="512064" cy="5120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709160" y="370332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 fissa un orario limite</a:t>
            </a:r>
            <a:endParaRPr lang="en-US" sz="1700" dirty="0"/>
          </a:p>
        </p:txBody>
      </p:sp>
      <p:sp>
        <p:nvSpPr>
          <p:cNvPr id="14" name="Text 10"/>
          <p:cNvSpPr/>
          <p:nvPr/>
        </p:nvSpPr>
        <p:spPr>
          <a:xfrm>
            <a:off x="4754880" y="4206240"/>
            <a:ext cx="292608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comunica l’orario di arrivo previsto come </a:t>
            </a:r>
            <a:r>
              <a:rPr lang="en-US" sz="1600" dirty="0" err="1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termine</a:t>
            </a: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ultimo.</a:t>
            </a:r>
            <a:endParaRPr lang="en-US" sz="1600" dirty="0"/>
          </a:p>
        </p:txBody>
      </p:sp>
      <p:sp>
        <p:nvSpPr>
          <p:cNvPr id="15" name="Text 11"/>
          <p:cNvSpPr/>
          <p:nvPr/>
        </p:nvSpPr>
        <p:spPr>
          <a:xfrm>
            <a:off x="7909560" y="2377440"/>
            <a:ext cx="457200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600" dirty="0"/>
          </a:p>
        </p:txBody>
      </p:sp>
      <p:sp>
        <p:nvSpPr>
          <p:cNvPr id="16" name="Shape 1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66760" y="2377440"/>
            <a:ext cx="3383280" cy="2770818"/>
          </a:xfrm>
          <a:prstGeom prst="roundRect">
            <a:avLst>
              <a:gd name="adj" fmla="val 4000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Shape 1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601200" y="2651760"/>
            <a:ext cx="914400" cy="914400"/>
          </a:xfrm>
          <a:prstGeom prst="ellipse">
            <a:avLst/>
          </a:prstGeom>
          <a:solidFill>
            <a:srgbClr val="FAF6EC"/>
          </a:solidFill>
          <a:ln/>
        </p:spPr>
        <p:txBody>
          <a:bodyPr/>
          <a:lstStyle/>
          <a:p>
            <a:endParaRPr lang="it-IT"/>
          </a:p>
        </p:txBody>
      </p:sp>
      <p:pic>
        <p:nvPicPr>
          <p:cNvPr id="18" name="Image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2368" y="2852928"/>
            <a:ext cx="512064" cy="5120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549640" y="3703320"/>
            <a:ext cx="301752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05000"/>
              </a:lnSpc>
              <a:buNone/>
            </a:pPr>
            <a:r>
              <a:rPr lang="en-US" sz="1700" b="1" dirty="0">
                <a:solidFill>
                  <a:srgbClr val="1A1A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Oltre l’orario, si cancella</a:t>
            </a:r>
            <a:endParaRPr lang="en-US" sz="1700" dirty="0"/>
          </a:p>
        </p:txBody>
      </p:sp>
      <p:sp>
        <p:nvSpPr>
          <p:cNvPr id="20" name="Text 15"/>
          <p:cNvSpPr/>
          <p:nvPr/>
        </p:nvSpPr>
        <p:spPr>
          <a:xfrm>
            <a:off x="8595360" y="4206240"/>
            <a:ext cx="292608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1600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l’Ospite non rispetta l’orario, la sistemazione si libera automaticamente.</a:t>
            </a:r>
            <a:endParaRPr lang="en-US" sz="1600" dirty="0"/>
          </a:p>
        </p:txBody>
      </p:sp>
      <p:sp>
        <p:nvSpPr>
          <p:cNvPr id="21" name="Text 16"/>
          <p:cNvSpPr/>
          <p:nvPr/>
        </p:nvSpPr>
        <p:spPr>
          <a:xfrm>
            <a:off x="563880" y="5477069"/>
            <a:ext cx="110642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ctr">
              <a:buNone/>
            </a:pPr>
            <a:r>
              <a:rPr lang="en-US" sz="19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modo per accogliere richieste dell’ultimo minuto senza bloccare la camera a vuoto.</a:t>
            </a:r>
            <a:endParaRPr lang="en-US" sz="1900" dirty="0"/>
          </a:p>
        </p:txBody>
      </p:sp>
      <p:sp>
        <p:nvSpPr>
          <p:cNvPr id="22" name="Text 17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23" name="Text 18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137160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kern="0" spc="300" dirty="0">
                <a:solidFill>
                  <a:srgbClr val="B08D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SINTESI</a:t>
            </a:r>
            <a:endParaRPr lang="en-US" sz="1600" dirty="0"/>
          </a:p>
        </p:txBody>
      </p:sp>
      <p:sp>
        <p:nvSpPr>
          <p:cNvPr id="3" name="Text 1"/>
          <p:cNvSpPr>
            <a:spLocks noGrp="1"/>
          </p:cNvSpPr>
          <p:nvPr>
            <p:ph type="title" idx="4294967295"/>
          </p:nvPr>
        </p:nvSpPr>
        <p:spPr>
          <a:xfrm>
            <a:off x="777240" y="1783080"/>
            <a:ext cx="10515600" cy="82296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Una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conferma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 con la </a:t>
            </a: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mbria" pitchFamily="34" charset="0"/>
                <a:ea typeface="Cambria" pitchFamily="34" charset="-122"/>
                <a:cs typeface="Cambria" pitchFamily="34" charset="-120"/>
              </a:rPr>
              <a:t>sveglia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2"/>
          <p:cNvSpPr/>
          <p:nvPr/>
        </p:nvSpPr>
        <p:spPr>
          <a:xfrm>
            <a:off x="822960" y="260604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F5F5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Il Time Limit tiene la camera per l’Ospite, ma solo fino a un orario.</a:t>
            </a:r>
            <a:endParaRPr lang="en-US" sz="2400" dirty="0"/>
          </a:p>
        </p:txBody>
      </p:sp>
      <p:sp>
        <p:nvSpPr>
          <p:cNvPr id="5" name="Shap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2960" y="3429000"/>
            <a:ext cx="3429000" cy="2514600"/>
          </a:xfrm>
          <a:prstGeom prst="roundRect">
            <a:avLst>
              <a:gd name="adj" fmla="val 2909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Text 4"/>
          <p:cNvSpPr/>
          <p:nvPr/>
        </p:nvSpPr>
        <p:spPr>
          <a:xfrm>
            <a:off x="1097280" y="3630168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800" dirty="0"/>
          </a:p>
        </p:txBody>
      </p:sp>
      <p:sp>
        <p:nvSpPr>
          <p:cNvPr id="7" name="Text 5"/>
          <p:cNvSpPr/>
          <p:nvPr/>
        </p:nvSpPr>
        <p:spPr>
          <a:xfrm>
            <a:off x="1097280" y="434340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Conferma senza garanzia le prenotazioni sotto data.</a:t>
            </a:r>
            <a:endParaRPr lang="en-US" sz="2000" dirty="0"/>
          </a:p>
        </p:txBody>
      </p:sp>
      <p:sp>
        <p:nvSpPr>
          <p:cNvPr id="8" name="Shape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617720" y="3429000"/>
            <a:ext cx="3429000" cy="2514600"/>
          </a:xfrm>
          <a:prstGeom prst="roundRect">
            <a:avLst>
              <a:gd name="adj" fmla="val 2909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Text 7"/>
          <p:cNvSpPr/>
          <p:nvPr/>
        </p:nvSpPr>
        <p:spPr>
          <a:xfrm>
            <a:off x="4892040" y="3630168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4892040" y="4343400"/>
            <a:ext cx="288036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Oltre l’orario previsto, la camera si libera da sola.</a:t>
            </a:r>
            <a:endParaRPr lang="en-US" sz="2000" dirty="0"/>
          </a:p>
        </p:txBody>
      </p:sp>
      <p:sp>
        <p:nvSpPr>
          <p:cNvPr id="11" name="Shape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12480" y="3429000"/>
            <a:ext cx="3429000" cy="2514600"/>
          </a:xfrm>
          <a:prstGeom prst="roundRect">
            <a:avLst>
              <a:gd name="adj" fmla="val 2909"/>
            </a:avLst>
          </a:prstGeom>
          <a:solidFill>
            <a:srgbClr val="FAFAFA"/>
          </a:solidFill>
          <a:ln w="12700">
            <a:solidFill>
              <a:srgbClr val="E6E6E6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Text 10"/>
          <p:cNvSpPr/>
          <p:nvPr/>
        </p:nvSpPr>
        <p:spPr>
          <a:xfrm>
            <a:off x="8686800" y="3630168"/>
            <a:ext cx="28803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B08D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800" dirty="0"/>
          </a:p>
        </p:txBody>
      </p:sp>
      <p:sp>
        <p:nvSpPr>
          <p:cNvPr id="13" name="Text 11"/>
          <p:cNvSpPr>
            <a:spLocks/>
          </p:cNvSpPr>
          <p:nvPr/>
        </p:nvSpPr>
        <p:spPr>
          <a:xfrm>
            <a:off x="8686800" y="4343400"/>
            <a:ext cx="2880360" cy="146304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Mai a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Struttura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completa: la camera è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troppo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preziosa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A1A1A"/>
                </a:solidFill>
                <a:effectLst/>
                <a:uLnTx/>
                <a:uFillTx/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48640" y="6419088"/>
            <a:ext cx="6400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100" kern="0" spc="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 AGENT ·  Modulo 6</a:t>
            </a:r>
          </a:p>
        </p:txBody>
      </p:sp>
      <p:sp>
        <p:nvSpPr>
          <p:cNvPr id="15" name="Text 13"/>
          <p:cNvSpPr/>
          <p:nvPr/>
        </p:nvSpPr>
        <p:spPr>
          <a:xfrm>
            <a:off x="11155680" y="6419088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8A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-5139038">
            <a:off x="6929070" y="3401332"/>
            <a:ext cx="7296917" cy="6393923"/>
          </a:xfrm>
          <a:custGeom>
            <a:avLst/>
            <a:gdLst/>
            <a:ahLst/>
            <a:cxnLst/>
            <a:rect l="l" t="t" r="r" b="b"/>
            <a:pathLst>
              <a:path w="7783378" h="6820185" extrusionOk="0">
                <a:moveTo>
                  <a:pt x="0" y="0"/>
                </a:moveTo>
                <a:lnTo>
                  <a:pt x="7783378" y="0"/>
                </a:lnTo>
                <a:lnTo>
                  <a:pt x="7783378" y="6820185"/>
                </a:lnTo>
                <a:lnTo>
                  <a:pt x="0" y="682018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85711" tIns="42844" rIns="85711" bIns="42844" anchor="t" anchorCtr="0">
            <a:noAutofit/>
          </a:bodyPr>
          <a:lstStyle/>
          <a:p>
            <a:endParaRPr sz="1688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7" name="Google Shape;137;p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27663" y="299288"/>
            <a:ext cx="3585671" cy="137600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egnaposto numero diapositiva 1">
            <a:extLst>
              <a:ext uri="{FF2B5EF4-FFF2-40B4-BE49-F238E27FC236}">
                <a16:creationId xmlns:a16="http://schemas.microsoft.com/office/drawing/2014/main" id="{4A7F4762-BFF8-271F-FBAD-6258839E9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US" smtClean="0"/>
              <a:pPr/>
              <a:t>7</a:t>
            </a:fld>
            <a:endParaRPr lang="en-US"/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299C4D64-B09E-7339-6BD8-67F2D8699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398076" y="4559033"/>
            <a:ext cx="5395848" cy="1567301"/>
            <a:chOff x="3398076" y="3500224"/>
            <a:chExt cx="5395848" cy="1567301"/>
          </a:xfrm>
        </p:grpSpPr>
        <p:sp>
          <p:nvSpPr>
            <p:cNvPr id="130" name="Google Shape;130;p5"/>
            <p:cNvSpPr txBox="1"/>
            <p:nvPr/>
          </p:nvSpPr>
          <p:spPr>
            <a:xfrm>
              <a:off x="3398076" y="3500224"/>
              <a:ext cx="5395848" cy="51924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/>
              <a:r>
                <a:rPr lang="en-US" sz="3374" b="1" dirty="0">
                  <a:solidFill>
                    <a:srgbClr val="191919"/>
                  </a:solidFill>
                  <a:latin typeface="Arial"/>
                  <a:ea typeface="Arial"/>
                  <a:cs typeface="Arial"/>
                  <a:sym typeface="Arial"/>
                </a:rPr>
                <a:t>Corso Booking Agent</a:t>
              </a:r>
              <a:endParaRPr sz="1688" dirty="0"/>
            </a:p>
          </p:txBody>
        </p:sp>
        <p:grpSp>
          <p:nvGrpSpPr>
            <p:cNvPr id="133" name="Google Shape;133;p5">
              <a:extLs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/>
          </p:nvGrpSpPr>
          <p:grpSpPr>
            <a:xfrm>
              <a:off x="4350171" y="4588954"/>
              <a:ext cx="3444356" cy="478571"/>
              <a:chOff x="0" y="-38100"/>
              <a:chExt cx="2929121" cy="680635"/>
            </a:xfrm>
          </p:grpSpPr>
          <p:sp>
            <p:nvSpPr>
              <p:cNvPr id="134" name="Google Shape;134;p5"/>
              <p:cNvSpPr txBox="1"/>
              <p:nvPr/>
            </p:nvSpPr>
            <p:spPr>
              <a:xfrm>
                <a:off x="0" y="-38100"/>
                <a:ext cx="2929121" cy="4316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pPr algn="ctr">
                  <a:lnSpc>
                    <a:spcPct val="130037"/>
                  </a:lnSpc>
                </a:pPr>
                <a:r>
                  <a:rPr lang="en-US" sz="1517" b="1" dirty="0">
                    <a:solidFill>
                      <a:srgbClr val="191919"/>
                    </a:solidFill>
                    <a:latin typeface="Arial"/>
                    <a:ea typeface="Arial"/>
                    <a:cs typeface="Arial"/>
                    <a:sym typeface="Arial"/>
                  </a:rPr>
                  <a:t>Giuseppe Taranto</a:t>
                </a:r>
                <a:endParaRPr sz="1688" dirty="0"/>
              </a:p>
            </p:txBody>
          </p:sp>
          <p:sp>
            <p:nvSpPr>
              <p:cNvPr id="135" name="Google Shape;135;p5"/>
              <p:cNvSpPr txBox="1"/>
              <p:nvPr/>
            </p:nvSpPr>
            <p:spPr>
              <a:xfrm>
                <a:off x="0" y="416923"/>
                <a:ext cx="2929120" cy="22561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0" tIns="0" rIns="0" bIns="0" anchor="t" anchorCtr="0">
                <a:spAutoFit/>
              </a:bodyPr>
              <a:lstStyle/>
              <a:p>
                <a:r>
                  <a:rPr lang="it-IT" sz="1031" dirty="0">
                    <a:solidFill>
                      <a:srgbClr val="191919"/>
                    </a:solidFill>
                  </a:rPr>
                  <a:t>Hotel General Manager | Book Author ¨Best Receptionist¨</a:t>
                </a:r>
                <a:endParaRPr lang="it-IT" sz="1031" dirty="0"/>
              </a:p>
            </p:txBody>
          </p:sp>
        </p:grpSp>
      </p:grpSp>
      <p:pic>
        <p:nvPicPr>
          <p:cNvPr id="136" name="Google Shape;136;p5" descr="Immagine che contiene logo Fondazione con il Sud, partner del progetto.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54071" y="-2165"/>
            <a:ext cx="1756349" cy="167335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132;p5">
            <a:extLst>
              <a:ext uri="{FF2B5EF4-FFF2-40B4-BE49-F238E27FC236}">
                <a16:creationId xmlns:a16="http://schemas.microsoft.com/office/drawing/2014/main" id="{81EB152C-43B0-99E3-77BF-07FA02BC12E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259998" y="1855167"/>
            <a:ext cx="7672004" cy="2419124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3144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Grazie per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l’attenzione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  <a:t>.</a:t>
            </a: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</a:br>
            <a:b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Poppins"/>
                <a:ea typeface="Poppins"/>
                <a:cs typeface="Poppins"/>
                <a:sym typeface="Poppins"/>
              </a:rPr>
            </a:b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Consultare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il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Glossario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fornito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per </a:t>
            </a:r>
            <a:b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</a:b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termini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tecnici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e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gli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2400" kern="0" dirty="0" err="1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inglesismi</a:t>
            </a:r>
            <a:r>
              <a:rPr lang="en-US" sz="2400" kern="0" dirty="0">
                <a:solidFill>
                  <a:srgbClr val="191919"/>
                </a:solidFill>
                <a:latin typeface="Poppins"/>
                <a:ea typeface="Poppins"/>
                <a:cs typeface="Poppins"/>
                <a:sym typeface="Poppins"/>
              </a:rPr>
              <a:t>.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Poppins"/>
              <a:ea typeface="Poppins"/>
              <a:cs typeface="Poppins"/>
              <a:sym typeface="Poppi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338</Words>
  <Application>Microsoft Office PowerPoint</Application>
  <PresentationFormat>Widescreen</PresentationFormat>
  <Paragraphs>59</Paragraphs>
  <Slides>7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12" baseType="lpstr">
      <vt:lpstr>Arial</vt:lpstr>
      <vt:lpstr>Calibri</vt:lpstr>
      <vt:lpstr>Cambria</vt:lpstr>
      <vt:lpstr>Poppins</vt:lpstr>
      <vt:lpstr>Office Theme</vt:lpstr>
      <vt:lpstr>Il Time Limit</vt:lpstr>
      <vt:lpstr>Il Time Limit</vt:lpstr>
      <vt:lpstr>Che cos’è il Time Limit</vt:lpstr>
      <vt:lpstr>Quando usarlo e quando no</vt:lpstr>
      <vt:lpstr>Tre passaggi</vt:lpstr>
      <vt:lpstr>Una conferma con la sveglia</vt:lpstr>
      <vt:lpstr>Grazie per l’attenzione.  Consultare il Glossario fornito per  i termini tecnici e gli inglesismi.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Giuseppe Giuseppe</cp:lastModifiedBy>
  <cp:revision>3</cp:revision>
  <dcterms:created xsi:type="dcterms:W3CDTF">2026-07-20T19:04:38Z</dcterms:created>
  <dcterms:modified xsi:type="dcterms:W3CDTF">2026-08-29T07:42:56Z</dcterms:modified>
</cp:coreProperties>
</file>