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3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4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610" autoAdjust="0"/>
    <p:restoredTop sz="86405" autoAdjust="0"/>
  </p:normalViewPr>
  <p:slideViewPr>
    <p:cSldViewPr snapToGrid="0" snapToObjects="1">
      <p:cViewPr varScale="1">
        <p:scale>
          <a:sx n="71" d="100"/>
          <a:sy n="71" d="100"/>
        </p:scale>
        <p:origin x="235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46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472E562-9006-4798-6C69-C6F365728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3FBB4DC2-FA3F-BB93-804F-B577F38449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9872AC4-2800-EC58-784E-1B5DCDF60D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743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571500" y="5959078"/>
            <a:ext cx="26670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905250" y="5959078"/>
            <a:ext cx="36195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191500" y="5959078"/>
            <a:ext cx="26670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33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96761E34-9216-347C-2D51-DEA3C6C5A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5EF608EB-5E91-C420-296C-F687382F9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>
            <a:off x="6755667" y="2247826"/>
            <a:ext cx="7296917" cy="6393923"/>
          </a:xfrm>
          <a:custGeom>
            <a:avLst/>
            <a:gdLst/>
            <a:ahLst/>
            <a:cxnLst/>
            <a:rect l="l" t="t" r="r" b="b"/>
            <a:pathLst>
              <a:path w="7783378" h="6820185" extrusionOk="0">
                <a:moveTo>
                  <a:pt x="0" y="0"/>
                </a:moveTo>
                <a:lnTo>
                  <a:pt x="7783378" y="0"/>
                </a:lnTo>
                <a:lnTo>
                  <a:pt x="7783378" y="6820185"/>
                </a:lnTo>
                <a:lnTo>
                  <a:pt x="0" y="6820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5711" tIns="42844" rIns="85711" bIns="42844" anchor="t" anchorCtr="0">
            <a:noAutofit/>
          </a:bodyPr>
          <a:lstStyle/>
          <a:p>
            <a:endParaRPr sz="16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 descr="Immagine che contiene il logo di Dama Consulting che cita Destination Accessibility Management Agency.">
            <a:extLst>
              <a:ext uri="{FF2B5EF4-FFF2-40B4-BE49-F238E27FC236}">
                <a16:creationId xmlns:a16="http://schemas.microsoft.com/office/drawing/2014/main" id="{38E7AD15-4BF7-BD3D-D209-232C8F9C2A8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6968" y="321192"/>
            <a:ext cx="4279770" cy="167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Immagine che contiene logo Fondazione con il Sud, partner del progetto.">
            <a:extLst>
              <a:ext uri="{FF2B5EF4-FFF2-40B4-BE49-F238E27FC236}">
                <a16:creationId xmlns:a16="http://schemas.microsoft.com/office/drawing/2014/main" id="{1F9F2CD9-0C63-48ED-8C4A-4F487E1F52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071" y="-2165"/>
            <a:ext cx="1756349" cy="167335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>
            <a:extLst>
              <a:ext uri="{FF2B5EF4-FFF2-40B4-BE49-F238E27FC236}">
                <a16:creationId xmlns:a16="http://schemas.microsoft.com/office/drawing/2014/main" id="{8D383C1C-F505-1F5F-2C09-B08A28473615}"/>
              </a:ext>
            </a:extLst>
          </p:cNvPr>
          <p:cNvSpPr txBox="1"/>
          <p:nvPr/>
        </p:nvSpPr>
        <p:spPr>
          <a:xfrm>
            <a:off x="177282" y="2302889"/>
            <a:ext cx="3211434" cy="494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9981"/>
              </a:lnSpc>
            </a:pPr>
            <a:r>
              <a:rPr lang="en-US" sz="2470" b="1" dirty="0">
                <a:solidFill>
                  <a:srgbClr val="EB9C43"/>
                </a:solidFill>
                <a:latin typeface="Poppins"/>
                <a:ea typeface="Poppins"/>
                <a:cs typeface="Poppins"/>
                <a:sym typeface="Poppins"/>
              </a:rPr>
              <a:t>Dama Academy</a:t>
            </a:r>
            <a:endParaRPr sz="1688" dirty="0"/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D92DA1E6-D928-A294-857D-558BD3CD61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0409" y="2877627"/>
            <a:ext cx="9857281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it-IT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Gestire l’Overbooking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E7740B5F-1643-A1C8-8639-72F48183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7200" y="4797426"/>
            <a:ext cx="7925094" cy="1469549"/>
            <a:chOff x="457200" y="4408901"/>
            <a:chExt cx="7925094" cy="1469549"/>
          </a:xfrm>
        </p:grpSpPr>
        <p:sp>
          <p:nvSpPr>
            <p:cNvPr id="86" name="Google Shape;86;p1">
              <a:extLst>
                <a:ext uri="{FF2B5EF4-FFF2-40B4-BE49-F238E27FC236}">
                  <a16:creationId xmlns:a16="http://schemas.microsoft.com/office/drawing/2014/main" id="{CA35D880-7127-921F-D383-273FA8280837}"/>
                </a:ext>
              </a:extLst>
            </p:cNvPr>
            <p:cNvSpPr txBox="1"/>
            <p:nvPr/>
          </p:nvSpPr>
          <p:spPr>
            <a:xfrm>
              <a:off x="457200" y="4408901"/>
              <a:ext cx="656916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3000" dirty="0">
                  <a:solidFill>
                    <a:srgbClr val="191919"/>
                  </a:solidFill>
                </a:rPr>
                <a:t>Corso Booking Agent – Modulo 6</a:t>
              </a:r>
              <a:endParaRPr lang="it-IT" sz="3000" dirty="0"/>
            </a:p>
          </p:txBody>
        </p:sp>
        <p:sp>
          <p:nvSpPr>
            <p:cNvPr id="89" name="Google Shape;89;p1">
              <a:extLst>
                <a:ext uri="{FF2B5EF4-FFF2-40B4-BE49-F238E27FC236}">
                  <a16:creationId xmlns:a16="http://schemas.microsoft.com/office/drawing/2014/main" id="{6405B39F-8F54-4909-A70B-2137AD979660}"/>
                </a:ext>
              </a:extLst>
            </p:cNvPr>
            <p:cNvSpPr txBox="1"/>
            <p:nvPr/>
          </p:nvSpPr>
          <p:spPr>
            <a:xfrm>
              <a:off x="457200" y="4992244"/>
              <a:ext cx="7925094" cy="40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2625" b="1" dirty="0">
                  <a:solidFill>
                    <a:srgbClr val="191919"/>
                  </a:solidFill>
                </a:rPr>
                <a:t>Giuseppe Taranto</a:t>
              </a:r>
              <a:endParaRPr lang="it-IT" sz="2625" dirty="0"/>
            </a:p>
          </p:txBody>
        </p:sp>
        <p:sp>
          <p:nvSpPr>
            <p:cNvPr id="2" name="Google Shape;90;p1">
              <a:extLst>
                <a:ext uri="{FF2B5EF4-FFF2-40B4-BE49-F238E27FC236}">
                  <a16:creationId xmlns:a16="http://schemas.microsoft.com/office/drawing/2014/main" id="{3D70A15B-6789-3184-547A-418729C18F57}"/>
                </a:ext>
              </a:extLst>
            </p:cNvPr>
            <p:cNvSpPr txBox="1"/>
            <p:nvPr/>
          </p:nvSpPr>
          <p:spPr>
            <a:xfrm>
              <a:off x="457200" y="5532201"/>
              <a:ext cx="7925094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2250" dirty="0">
                  <a:solidFill>
                    <a:srgbClr val="191919"/>
                  </a:solidFill>
                </a:rPr>
                <a:t>Hotel General Manager | Book Author ¨Best Receptionist¨</a:t>
              </a:r>
              <a:endParaRPr lang="it-IT" sz="2250" dirty="0"/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BEC84A-FDD8-D6EC-7162-2E77B0A7C3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2" name="Google Shape;92;p1">
            <a:extLst>
              <a:ext uri="{FF2B5EF4-FFF2-40B4-BE49-F238E27FC236}">
                <a16:creationId xmlns:a16="http://schemas.microsoft.com/office/drawing/2014/main" id="{19B7BFB5-CA2E-950D-3EFE-124657F01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26362" y="6382011"/>
            <a:ext cx="3255204" cy="65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8388"/>
              </a:lnSpc>
            </a:pPr>
            <a:r>
              <a:rPr lang="en-US" sz="22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www.damaconsulting.org</a:t>
            </a:r>
            <a:endParaRPr sz="22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08388"/>
              </a:lnSpc>
            </a:pPr>
            <a:endParaRPr sz="1688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A2F7E703-0BAB-94C3-CEA5-FB6A59122674}"/>
              </a:ext>
            </a:extLst>
          </p:cNvPr>
          <p:cNvSpPr txBox="1"/>
          <p:nvPr/>
        </p:nvSpPr>
        <p:spPr>
          <a:xfrm>
            <a:off x="457200" y="4142030"/>
            <a:ext cx="107955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it-IT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le prenotazioni superano le camere disponibili</a:t>
            </a:r>
          </a:p>
        </p:txBody>
      </p:sp>
    </p:spTree>
    <p:extLst>
      <p:ext uri="{BB962C8B-B14F-4D97-AF65-F5344CB8AC3E}">
        <p14:creationId xmlns:p14="http://schemas.microsoft.com/office/powerpoint/2010/main" val="2409321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title" idx="4294967295"/>
          </p:nvPr>
        </p:nvSpPr>
        <p:spPr>
          <a:xfrm>
            <a:off x="457200" y="274638"/>
            <a:ext cx="107442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857250">
              <a:lnSpc>
                <a:spcPct val="119987"/>
              </a:lnSpc>
              <a:buClr>
                <a:srgbClr val="000000"/>
              </a:buClr>
              <a:defRPr/>
            </a:pPr>
            <a:r>
              <a:rPr lang="it-IT" sz="3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Gestire l’Overbooking</a:t>
            </a:r>
            <a:endParaRPr lang="en-US" sz="3000" b="1" kern="0" dirty="0">
              <a:solidFill>
                <a:srgbClr val="1919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 flipH="1">
            <a:off x="5154837" y="-1292050"/>
            <a:ext cx="10347727" cy="9067195"/>
          </a:xfrm>
          <a:custGeom>
            <a:avLst/>
            <a:gdLst/>
            <a:ahLst/>
            <a:cxnLst/>
            <a:rect l="l" t="t" r="r" b="b"/>
            <a:pathLst>
              <a:path w="11037575" h="9671675" extrusionOk="0">
                <a:moveTo>
                  <a:pt x="11037575" y="0"/>
                </a:moveTo>
                <a:lnTo>
                  <a:pt x="0" y="0"/>
                </a:lnTo>
                <a:lnTo>
                  <a:pt x="0" y="9671675"/>
                </a:lnTo>
                <a:lnTo>
                  <a:pt x="11037575" y="9671675"/>
                </a:lnTo>
                <a:lnTo>
                  <a:pt x="11037575" y="0"/>
                </a:lnTo>
                <a:close/>
              </a:path>
            </a:pathLst>
          </a:custGeom>
          <a:blipFill rotWithShape="1">
            <a:blip r:embed="rId3">
              <a:alphaModFix amt="19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sz="1688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EB30B8BF-6796-498A-BEC4-D37463F15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47826" y="1765102"/>
            <a:ext cx="9067798" cy="1938992"/>
            <a:chOff x="2209802" y="1866719"/>
            <a:chExt cx="9067798" cy="1938992"/>
          </a:xfrm>
        </p:grpSpPr>
        <p:sp>
          <p:nvSpPr>
            <p:cNvPr id="2" name="Google Shape;117;p3"/>
            <p:cNvSpPr txBox="1"/>
            <p:nvPr/>
          </p:nvSpPr>
          <p:spPr>
            <a:xfrm>
              <a:off x="2209802" y="1897418"/>
              <a:ext cx="2902500" cy="4801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30026"/>
                </a:lnSpc>
              </a:pP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Di </a:t>
              </a:r>
              <a:r>
                <a:rPr lang="en-US" sz="2400" b="1" dirty="0" err="1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cosa</a:t>
              </a: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dirty="0" err="1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parleremo</a:t>
              </a: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400" dirty="0"/>
            </a:p>
          </p:txBody>
        </p:sp>
        <p:sp>
          <p:nvSpPr>
            <p:cNvPr id="119" name="Google Shape;119;p3"/>
            <p:cNvSpPr txBox="1"/>
            <p:nvPr/>
          </p:nvSpPr>
          <p:spPr>
            <a:xfrm>
              <a:off x="5568543" y="1866719"/>
              <a:ext cx="5709057" cy="19389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1  </a:t>
              </a:r>
              <a:r>
                <a:rPr lang="it-IT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Che cos’è l’Overbooking.</a:t>
              </a:r>
            </a:p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r>
                <a:rPr lang="it-IT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2 Gestire l’Overbooking.</a:t>
              </a:r>
            </a:p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endParaRPr lang="it-IT" sz="280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25839D7-9098-4658-F575-EAD7D25334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Che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cos’è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l’Overbooking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1965960"/>
            <a:ext cx="11064240" cy="1097280"/>
          </a:xfrm>
          <a:prstGeom prst="roundRect">
            <a:avLst>
              <a:gd name="adj" fmla="val 6667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8600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45920" y="1965960"/>
            <a:ext cx="9601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100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tecnica che consiste nell’accettare un numero di prenotazioni superiore alle sistemazioni realmente disponibili.</a:t>
            </a:r>
            <a:endParaRPr lang="en-US" sz="2100" dirty="0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33756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EEF3EC"/>
          </a:solidFill>
          <a:ln w="1905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8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3630168"/>
            <a:ext cx="548640" cy="548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00200" y="3630168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B70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Intenzionale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438912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Scelto per tutelarsi da eventuali cancellazioni vicino alla data di arrivo e raggiungere la massima occupazione.</a:t>
            </a:r>
            <a:endParaRPr lang="en-US" sz="1800" dirty="0"/>
          </a:p>
        </p:txBody>
      </p:sp>
      <p:sp>
        <p:nvSpPr>
          <p:cNvPr id="11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3337560"/>
            <a:ext cx="5394960" cy="2194560"/>
          </a:xfrm>
          <a:prstGeom prst="roundRect">
            <a:avLst>
              <a:gd name="adj" fmla="val 3333"/>
            </a:avLst>
          </a:prstGeom>
          <a:solidFill>
            <a:srgbClr val="F7EDEA"/>
          </a:solidFill>
          <a:ln w="1905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2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0" y="3630168"/>
            <a:ext cx="548640" cy="54864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7315200" y="3630168"/>
            <a:ext cx="4069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9B4A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Involontario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6583680" y="438912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Imprevisto, ad esempio a causa di errori nella gestione della disponibilità.</a:t>
            </a:r>
            <a:endParaRPr lang="en-US" sz="1800" dirty="0"/>
          </a:p>
        </p:txBody>
      </p:sp>
      <p:sp>
        <p:nvSpPr>
          <p:cNvPr id="15" name="Text 10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6" name="Text 11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QUADRO GIURIDICO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Un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inadempimento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del Contratto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779908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esistono normative specifiche sull’Overbooking, ma il Contratto d’Albergo resta tutelato da due articoli del Codice Civile.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788920"/>
            <a:ext cx="5394960" cy="1371600"/>
          </a:xfrm>
          <a:prstGeom prst="roundRect">
            <a:avLst>
              <a:gd name="adj" fmla="val 5333"/>
            </a:avLst>
          </a:prstGeom>
          <a:solidFill>
            <a:srgbClr val="EEF1F7"/>
          </a:solidFill>
          <a:ln w="19050">
            <a:solidFill>
              <a:srgbClr val="CF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200400"/>
            <a:ext cx="548640" cy="5486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304495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3F55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Art. 1175 </a:t>
            </a:r>
            <a:r>
              <a:rPr lang="en-US" sz="2100" b="1" dirty="0" err="1">
                <a:solidFill>
                  <a:srgbClr val="3F55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Codice</a:t>
            </a:r>
            <a:r>
              <a:rPr lang="en-US" sz="2100" b="1" dirty="0">
                <a:solidFill>
                  <a:srgbClr val="3F55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Civile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1600200" y="350215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3F5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 il comportamento secondo correttezza.</a:t>
            </a:r>
            <a:endParaRPr lang="en-US" sz="1600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788920"/>
            <a:ext cx="5394960" cy="1371600"/>
          </a:xfrm>
          <a:prstGeom prst="roundRect">
            <a:avLst>
              <a:gd name="adj" fmla="val 5333"/>
            </a:avLst>
          </a:prstGeom>
          <a:solidFill>
            <a:srgbClr val="EEF1F7"/>
          </a:solidFill>
          <a:ln w="19050">
            <a:solidFill>
              <a:srgbClr val="CFD8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0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3200400"/>
            <a:ext cx="548640" cy="54864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315200" y="3044952"/>
            <a:ext cx="4114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3F55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Art. 1375 </a:t>
            </a:r>
            <a:r>
              <a:rPr lang="en-US" sz="2100" b="1" dirty="0" err="1">
                <a:solidFill>
                  <a:srgbClr val="3F55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Codice</a:t>
            </a:r>
            <a:r>
              <a:rPr lang="en-US" sz="2100" b="1" dirty="0">
                <a:solidFill>
                  <a:srgbClr val="3F557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Civile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7315200" y="3502152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rgbClr val="3F5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Regola la buona fede contrattuale.</a:t>
            </a:r>
            <a:endParaRPr lang="en-US" sz="16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43484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F7EDEA"/>
          </a:solidFill>
          <a:ln w="1270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800600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645920" y="4434840"/>
            <a:ext cx="9601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900" b="1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L’Overbooking si configura come inadempimento del Contratto d’Albergo. </a:t>
            </a:r>
            <a:r>
              <a:rPr lang="en-US" sz="19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questo offrire una compensazione, riproteggendo gli Ospiti, è d’obbligo.</a:t>
            </a:r>
            <a:endParaRPr lang="en-US" sz="1900" dirty="0"/>
          </a:p>
        </p:txBody>
      </p:sp>
      <p:sp>
        <p:nvSpPr>
          <p:cNvPr id="16" name="Text 11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7" name="Text 12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L’OBBLIGO DI COMPENSAZIONE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In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cosa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consiste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la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riprotezione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7145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</a:t>
            </a:r>
            <a:r>
              <a:rPr lang="en-US" sz="220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Riproteggere</a:t>
            </a:r>
            <a:r>
              <a:rPr lang="en-US" sz="22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” significa sistemare gli Ospiti presso un’altra Struttura, garantendo alcune condizioni.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06040"/>
            <a:ext cx="5394960" cy="1325880"/>
          </a:xfrm>
          <a:prstGeom prst="roundRect">
            <a:avLst>
              <a:gd name="adj" fmla="val 5517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2862072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283464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Pari o superiore categoria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508760" y="3319272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Struttura di categoria uguale o superiore a quella prenotata.</a:t>
            </a:r>
            <a:endParaRPr lang="en-US" sz="1500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160520"/>
            <a:ext cx="5394960" cy="1325880"/>
          </a:xfrm>
          <a:prstGeom prst="roundRect">
            <a:avLst>
              <a:gd name="adj" fmla="val 5517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0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416552"/>
            <a:ext cx="502920" cy="5029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8760" y="438912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Nella stessa area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508760" y="4873752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Ubicata nella medesima zona.</a:t>
            </a:r>
            <a:endParaRPr lang="en-US" sz="1500" dirty="0"/>
          </a:p>
        </p:txBody>
      </p:sp>
      <p:sp>
        <p:nvSpPr>
          <p:cNvPr id="13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606040"/>
            <a:ext cx="5394960" cy="1325880"/>
          </a:xfrm>
          <a:prstGeom prst="roundRect">
            <a:avLst>
              <a:gd name="adj" fmla="val 5517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4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7960" y="2862072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223760" y="283464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Stessi servizi prenotati</a:t>
            </a:r>
            <a:endParaRPr lang="en-US" sz="1800" dirty="0"/>
          </a:p>
        </p:txBody>
      </p:sp>
      <p:sp>
        <p:nvSpPr>
          <p:cNvPr id="16" name="Text 11"/>
          <p:cNvSpPr/>
          <p:nvPr/>
        </p:nvSpPr>
        <p:spPr>
          <a:xfrm>
            <a:off x="7223760" y="3319272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Assicurando i servizi che l’Ospite aveva prenotato.</a:t>
            </a:r>
            <a:endParaRPr lang="en-US" sz="1500" dirty="0"/>
          </a:p>
        </p:txBody>
      </p:sp>
      <p:sp>
        <p:nvSpPr>
          <p:cNvPr id="17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4160520"/>
            <a:ext cx="5394960" cy="1325880"/>
          </a:xfrm>
          <a:prstGeom prst="roundRect">
            <a:avLst>
              <a:gd name="adj" fmla="val 5517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8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4416552"/>
            <a:ext cx="502920" cy="5029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7223760" y="438912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Costi a carico della Struttura</a:t>
            </a:r>
            <a:endParaRPr lang="en-US" sz="1800" dirty="0"/>
          </a:p>
        </p:txBody>
      </p:sp>
      <p:sp>
        <p:nvSpPr>
          <p:cNvPr id="20" name="Text 14"/>
          <p:cNvSpPr/>
          <p:nvPr/>
        </p:nvSpPr>
        <p:spPr>
          <a:xfrm>
            <a:off x="7223760" y="4873752"/>
            <a:ext cx="420624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Facendosi carico di eventuali costi di trasporto e costi accessori.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22" name="Text 16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 RIPROTEGGERE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Quali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prenotazioni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scegliere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1766378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Verificata la disponibilità dell’altra Struttura, si scelgono le prenotazioni da riproteggere secondo quattro parametri.</a:t>
            </a:r>
            <a:endParaRPr lang="en-US" sz="20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670048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548640" y="2670048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pic>
        <p:nvPicPr>
          <p:cNvPr id="7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" y="2697480"/>
            <a:ext cx="402336" cy="40233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920240" y="2633472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Soggiorni più brevi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669280" y="2633472"/>
            <a:ext cx="5943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prenotazioni che presentano il soggiorno più breve.</a:t>
            </a:r>
            <a:endParaRPr lang="en-US" sz="1600" dirty="0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20240" y="3346704"/>
            <a:ext cx="9692640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456432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2" name="Text 9"/>
          <p:cNvSpPr/>
          <p:nvPr/>
        </p:nvSpPr>
        <p:spPr>
          <a:xfrm>
            <a:off x="548640" y="34564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pic>
        <p:nvPicPr>
          <p:cNvPr id="13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880" y="3483864"/>
            <a:ext cx="402336" cy="40233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920240" y="34198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Ospiti italiani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5669280" y="3419856"/>
            <a:ext cx="5943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Piuttosto che stranieri, che potrebbero avere più difficoltà ad accettare la riprotezione.</a:t>
            </a:r>
            <a:endParaRPr lang="en-US" sz="1600" dirty="0"/>
          </a:p>
        </p:txBody>
      </p:sp>
      <p:sp>
        <p:nvSpPr>
          <p:cNvPr id="16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20240" y="4133088"/>
            <a:ext cx="9692640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242816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18" name="Text 14"/>
          <p:cNvSpPr/>
          <p:nvPr/>
        </p:nvSpPr>
        <p:spPr>
          <a:xfrm>
            <a:off x="548640" y="4242816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pic>
        <p:nvPicPr>
          <p:cNvPr id="19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880" y="4270248"/>
            <a:ext cx="402336" cy="402336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1920240" y="4206240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Partner che la consentono</a:t>
            </a:r>
            <a:endParaRPr lang="en-US" sz="1800" dirty="0"/>
          </a:p>
        </p:txBody>
      </p:sp>
      <p:sp>
        <p:nvSpPr>
          <p:cNvPr id="21" name="Text 16"/>
          <p:cNvSpPr/>
          <p:nvPr/>
        </p:nvSpPr>
        <p:spPr>
          <a:xfrm>
            <a:off x="5669280" y="4206240"/>
            <a:ext cx="5943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Prenotazioni da partner che, contrattualmente, permettono la riprotezione.</a:t>
            </a:r>
            <a:endParaRPr lang="en-US" sz="1600" dirty="0"/>
          </a:p>
        </p:txBody>
      </p:sp>
      <p:sp>
        <p:nvSpPr>
          <p:cNvPr id="22" name="Shap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20240" y="4919472"/>
            <a:ext cx="9692640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5029200"/>
            <a:ext cx="548640" cy="548640"/>
          </a:xfrm>
          <a:prstGeom prst="roundRect">
            <a:avLst>
              <a:gd name="adj" fmla="val 16667"/>
            </a:avLst>
          </a:prstGeom>
          <a:solidFill>
            <a:srgbClr val="B08D2E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24" name="Text 19"/>
          <p:cNvSpPr/>
          <p:nvPr/>
        </p:nvSpPr>
        <p:spPr>
          <a:xfrm>
            <a:off x="548640" y="502920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pic>
        <p:nvPicPr>
          <p:cNvPr id="25" name="Imag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5880" y="5056632"/>
            <a:ext cx="402336" cy="40233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1920240" y="499262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Tariffe senza costi accessori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5669280" y="4992624"/>
            <a:ext cx="5943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Tariffe che permettono di non sostenere costi accessori per la riprotezione.</a:t>
            </a:r>
            <a:endParaRPr lang="en-US" sz="1600" dirty="0"/>
          </a:p>
        </p:txBody>
      </p:sp>
      <p:sp>
        <p:nvSpPr>
          <p:cNvPr id="28" name="Text 22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29" name="Text 23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4688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COMUNICAZIONE AGLI OSPITI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777240" y="2880360"/>
            <a:ext cx="10515600" cy="14630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Come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gestire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il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momento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delicato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2960" y="452628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Tempismo, motivazione credibile e cura fino al giorno dopo.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6" name="Text 4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E COME DIRLO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Tempismo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e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motivazione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0116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331720"/>
            <a:ext cx="822960" cy="822960"/>
          </a:xfrm>
          <a:prstGeom prst="ellipse">
            <a:avLst/>
          </a:prstGeom>
          <a:solidFill>
            <a:srgbClr val="FAF6E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56032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74520" y="237744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Solo la mattina stessa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14400" y="3337560"/>
            <a:ext cx="46634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Contattare gli Ospiti la mattina del giorno in cui si gestisce l’Overbooking — non prima, perché la situazione potrebbe ancora cambiare.</a:t>
            </a:r>
            <a:endParaRPr lang="en-US" sz="1700" dirty="0"/>
          </a:p>
        </p:txBody>
      </p:sp>
      <p:sp>
        <p:nvSpPr>
          <p:cNvPr id="9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011680"/>
            <a:ext cx="5394960" cy="3291840"/>
          </a:xfrm>
          <a:prstGeom prst="roundRect">
            <a:avLst>
              <a:gd name="adj" fmla="val 2222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2331720"/>
            <a:ext cx="822960" cy="822960"/>
          </a:xfrm>
          <a:prstGeom prst="ellipse">
            <a:avLst/>
          </a:prstGeom>
          <a:solidFill>
            <a:srgbClr val="FAF6E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1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280" y="256032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89520" y="2377440"/>
            <a:ext cx="38404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motivazione credibile</a:t>
            </a:r>
            <a:endParaRPr lang="en-US" sz="2000" dirty="0"/>
          </a:p>
        </p:txBody>
      </p:sp>
      <p:sp>
        <p:nvSpPr>
          <p:cNvPr id="13" name="Text 9"/>
          <p:cNvSpPr/>
          <p:nvPr/>
        </p:nvSpPr>
        <p:spPr>
          <a:xfrm>
            <a:off x="6629400" y="3337560"/>
            <a:ext cx="46634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Spiegare che, per fattori indipendenti dalla Struttura (es. un gruppo che ha prolungato il </a:t>
            </a:r>
            <a:r>
              <a:rPr lang="en-US" sz="1700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soggiorno</a:t>
            </a: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causa </a:t>
            </a:r>
            <a:r>
              <a:rPr lang="en-US" sz="1700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volo</a:t>
            </a: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annullato</a:t>
            </a: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non vi è </a:t>
            </a:r>
            <a:r>
              <a:rPr lang="en-US" sz="1700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più</a:t>
            </a: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disponibilità</a:t>
            </a: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della </a:t>
            </a:r>
            <a:r>
              <a:rPr lang="en-US" sz="1700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sistemazione</a:t>
            </a: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700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prenotata</a:t>
            </a: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Il «guasto alle tubature» è ormai poco credibile.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5" name="Text 11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RIDURRE L’ATTRITO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Verso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l’altra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Struttura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, con cura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2057400"/>
            <a:ext cx="457200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34440" y="1993392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Meglio andare direttamente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234440" y="2450592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 sì che gli Ospiti raggiungano direttamente l’altra Struttura: se arrivassero prima in quella prenotata, potrebbero protestare e rifiutare la riprotezione.</a:t>
            </a:r>
            <a:endParaRPr lang="en-US" sz="1700" dirty="0"/>
          </a:p>
        </p:txBody>
      </p:sp>
      <p:sp>
        <p:nvSpPr>
          <p:cNvPr id="7" name="Shap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4440" y="3200400"/>
            <a:ext cx="10332720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8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3355848"/>
            <a:ext cx="457200" cy="4572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34440" y="3291840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Ammorbidire con un gesto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1234440" y="374904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cadeau o le procedure previste per la gestione dei Complaint possono aiutare a smorzare eventuali tensioni.</a:t>
            </a:r>
            <a:endParaRPr lang="en-US" sz="1700" dirty="0"/>
          </a:p>
        </p:txBody>
      </p:sp>
      <p:sp>
        <p:nvSpPr>
          <p:cNvPr id="11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34440" y="4498848"/>
            <a:ext cx="10332720" cy="0"/>
          </a:xfrm>
          <a:prstGeom prst="line">
            <a:avLst/>
          </a:prstGeom>
          <a:noFill/>
          <a:ln w="12700">
            <a:solidFill>
              <a:srgbClr val="E2E2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2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928" y="4654296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34440" y="4590288"/>
            <a:ext cx="103327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follow-up il giorno dopo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1234440" y="5047488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Contattare telefonicamente gli Ospiti riprotetti per informarsi sul loro soggiorno: anche nell’Overbooking si può dimostrare cura e farli tornare.</a:t>
            </a:r>
            <a:endParaRPr lang="en-US" sz="1700" dirty="0"/>
          </a:p>
        </p:txBody>
      </p:sp>
      <p:sp>
        <p:nvSpPr>
          <p:cNvPr id="15" name="Text 10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6" name="Text 11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SINTESI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777240" y="1783080"/>
            <a:ext cx="1051560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Un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imprevisto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gestito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con cura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2960" y="260604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L’Overbooking è un inadempimento: la riprotezione, fatta bene, lo trasforma in fiducia.</a:t>
            </a:r>
            <a:endParaRPr lang="en-US" sz="22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109728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109728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È inadempimento del Contratto: la riprotezione è d’obbligo.</a:t>
            </a:r>
            <a:endParaRPr lang="en-US" sz="19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89204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89204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Scegli chi riproteggere con criteri chiari.</a:t>
            </a:r>
            <a:endParaRPr lang="en-US" sz="19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868680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868680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 la mattina, con tatto, e richiama il giorno dopo.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5" name="Text 13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>
            <a:off x="6929070" y="3401332"/>
            <a:ext cx="7296917" cy="6393923"/>
          </a:xfrm>
          <a:custGeom>
            <a:avLst/>
            <a:gdLst/>
            <a:ahLst/>
            <a:cxnLst/>
            <a:rect l="l" t="t" r="r" b="b"/>
            <a:pathLst>
              <a:path w="7783378" h="6820185" extrusionOk="0">
                <a:moveTo>
                  <a:pt x="0" y="0"/>
                </a:moveTo>
                <a:lnTo>
                  <a:pt x="7783378" y="0"/>
                </a:lnTo>
                <a:lnTo>
                  <a:pt x="7783378" y="6820185"/>
                </a:lnTo>
                <a:lnTo>
                  <a:pt x="0" y="6820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5711" tIns="42844" rIns="85711" bIns="42844" anchor="t" anchorCtr="0">
            <a:noAutofit/>
          </a:bodyPr>
          <a:lstStyle/>
          <a:p>
            <a:endParaRPr sz="16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7663" y="299288"/>
            <a:ext cx="3585671" cy="13760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A7F4762-BFF8-271F-FBAD-6258839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11</a:t>
            </a:fld>
            <a:endParaRPr lang="en-US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299C4D64-B09E-7339-6BD8-67F2D869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98076" y="4559033"/>
            <a:ext cx="5395848" cy="1567301"/>
            <a:chOff x="3398076" y="3500224"/>
            <a:chExt cx="5395848" cy="1567301"/>
          </a:xfrm>
        </p:grpSpPr>
        <p:sp>
          <p:nvSpPr>
            <p:cNvPr id="130" name="Google Shape;130;p5"/>
            <p:cNvSpPr txBox="1"/>
            <p:nvPr/>
          </p:nvSpPr>
          <p:spPr>
            <a:xfrm>
              <a:off x="3398076" y="3500224"/>
              <a:ext cx="5395848" cy="5192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/>
              <a:r>
                <a:rPr lang="en-US" sz="3374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Corso Booking Agent</a:t>
              </a:r>
              <a:endParaRPr sz="1688" dirty="0"/>
            </a:p>
          </p:txBody>
        </p:sp>
        <p:grpSp>
          <p:nvGrpSpPr>
            <p:cNvPr id="133" name="Google Shape;133;p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4350171" y="4588954"/>
              <a:ext cx="3444356" cy="478571"/>
              <a:chOff x="0" y="-38100"/>
              <a:chExt cx="2929121" cy="680635"/>
            </a:xfrm>
          </p:grpSpPr>
          <p:sp>
            <p:nvSpPr>
              <p:cNvPr id="134" name="Google Shape;134;p5"/>
              <p:cNvSpPr txBox="1"/>
              <p:nvPr/>
            </p:nvSpPr>
            <p:spPr>
              <a:xfrm>
                <a:off x="0" y="-38100"/>
                <a:ext cx="2929121" cy="4316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algn="ctr">
                  <a:lnSpc>
                    <a:spcPct val="130037"/>
                  </a:lnSpc>
                </a:pPr>
                <a:r>
                  <a:rPr lang="en-US" sz="1517" b="1" dirty="0">
                    <a:solidFill>
                      <a:srgbClr val="191919"/>
                    </a:solidFill>
                    <a:latin typeface="Arial"/>
                    <a:ea typeface="Arial"/>
                    <a:cs typeface="Arial"/>
                    <a:sym typeface="Arial"/>
                  </a:rPr>
                  <a:t>Giuseppe Taranto</a:t>
                </a:r>
                <a:endParaRPr sz="1688" dirty="0"/>
              </a:p>
            </p:txBody>
          </p:sp>
          <p:sp>
            <p:nvSpPr>
              <p:cNvPr id="135" name="Google Shape;135;p5"/>
              <p:cNvSpPr txBox="1"/>
              <p:nvPr/>
            </p:nvSpPr>
            <p:spPr>
              <a:xfrm>
                <a:off x="0" y="416923"/>
                <a:ext cx="2929120" cy="225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r>
                  <a:rPr lang="it-IT" sz="1031" dirty="0">
                    <a:solidFill>
                      <a:srgbClr val="191919"/>
                    </a:solidFill>
                  </a:rPr>
                  <a:t>Hotel General Manager | Book Author ¨Best Receptionist¨</a:t>
                </a:r>
                <a:endParaRPr lang="it-IT" sz="1031" dirty="0"/>
              </a:p>
            </p:txBody>
          </p:sp>
        </p:grpSp>
      </p:grpSp>
      <p:pic>
        <p:nvPicPr>
          <p:cNvPr id="136" name="Google Shape;136;p5" descr="Immagine che contiene logo Fondazione con il Sud, partner del progett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071" y="-2165"/>
            <a:ext cx="1756349" cy="16733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2;p5">
            <a:extLst>
              <a:ext uri="{FF2B5EF4-FFF2-40B4-BE49-F238E27FC236}">
                <a16:creationId xmlns:a16="http://schemas.microsoft.com/office/drawing/2014/main" id="{81EB152C-43B0-99E3-77BF-07FA02BC12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59998" y="1855167"/>
            <a:ext cx="7672004" cy="24191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31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Grazie per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l’attenzione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</a:b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</a:b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Consultare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il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Glossario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fornito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per </a:t>
            </a:r>
            <a:b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termini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tecnici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gli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inglesismi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657</Words>
  <Application>Microsoft Office PowerPoint</Application>
  <PresentationFormat>Widescreen</PresentationFormat>
  <Paragraphs>108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</vt:lpstr>
      <vt:lpstr>Poppins</vt:lpstr>
      <vt:lpstr>Office Theme</vt:lpstr>
      <vt:lpstr>Gestire l’Overbooking</vt:lpstr>
      <vt:lpstr>Gestire l’Overbooking</vt:lpstr>
      <vt:lpstr>Che cos’è l’Overbooking</vt:lpstr>
      <vt:lpstr>Un inadempimento del Contratto</vt:lpstr>
      <vt:lpstr>In cosa consiste la riprotezione</vt:lpstr>
      <vt:lpstr>Quali prenotazioni scegliere</vt:lpstr>
      <vt:lpstr>Come gestire il momento delicato</vt:lpstr>
      <vt:lpstr>Tempismo e motivazione</vt:lpstr>
      <vt:lpstr>Verso l’altra Struttura, con cura</vt:lpstr>
      <vt:lpstr>Un imprevisto gestito con cura</vt:lpstr>
      <vt:lpstr>Grazie per l’attenzione.  Consultare il Glossario fornito per  i termini tecnici e gli inglesismi.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Giuseppe Giuseppe</cp:lastModifiedBy>
  <cp:revision>6</cp:revision>
  <dcterms:created xsi:type="dcterms:W3CDTF">2026-07-20T19:00:29Z</dcterms:created>
  <dcterms:modified xsi:type="dcterms:W3CDTF">2026-09-15T09:59:05Z</dcterms:modified>
</cp:coreProperties>
</file>