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73" r:id="rId2"/>
    <p:sldId id="275" r:id="rId3"/>
    <p:sldId id="257" r:id="rId4"/>
    <p:sldId id="258" r:id="rId5"/>
    <p:sldId id="259" r:id="rId6"/>
    <p:sldId id="260" r:id="rId7"/>
    <p:sldId id="261" r:id="rId8"/>
    <p:sldId id="274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5033" autoAdjust="0"/>
  </p:normalViewPr>
  <p:slideViewPr>
    <p:cSldViewPr snapToGrid="0" snapToObjects="1">
      <p:cViewPr varScale="1">
        <p:scale>
          <a:sx n="76" d="100"/>
          <a:sy n="76" d="100"/>
        </p:scale>
        <p:origin x="43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538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472E562-9006-4798-6C69-C6F365728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3FBB4DC2-FA3F-BB93-804F-B577F38449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19872AC4-2800-EC58-784E-1B5DCDF60D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5743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571500" y="5959078"/>
            <a:ext cx="2667000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905250" y="5959078"/>
            <a:ext cx="3619500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191500" y="5959078"/>
            <a:ext cx="2667000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2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96761E34-9216-347C-2D51-DEA3C6C5A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>
            <a:extLst>
              <a:ext uri="{FF2B5EF4-FFF2-40B4-BE49-F238E27FC236}">
                <a16:creationId xmlns:a16="http://schemas.microsoft.com/office/drawing/2014/main" id="{5EF608EB-5E91-C420-296C-F687382F9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139038">
            <a:off x="6755667" y="2247826"/>
            <a:ext cx="7296917" cy="6393923"/>
          </a:xfrm>
          <a:custGeom>
            <a:avLst/>
            <a:gdLst/>
            <a:ahLst/>
            <a:cxnLst/>
            <a:rect l="l" t="t" r="r" b="b"/>
            <a:pathLst>
              <a:path w="7783378" h="6820185" extrusionOk="0">
                <a:moveTo>
                  <a:pt x="0" y="0"/>
                </a:moveTo>
                <a:lnTo>
                  <a:pt x="7783378" y="0"/>
                </a:lnTo>
                <a:lnTo>
                  <a:pt x="7783378" y="6820185"/>
                </a:lnTo>
                <a:lnTo>
                  <a:pt x="0" y="6820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85711" tIns="42844" rIns="85711" bIns="42844" anchor="t" anchorCtr="0">
            <a:noAutofit/>
          </a:bodyPr>
          <a:lstStyle/>
          <a:p>
            <a:endParaRPr sz="168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 descr="Immagine che contiene il logo di Dama Consulting che cita Destination Accessibility Management Agency.">
            <a:extLst>
              <a:ext uri="{FF2B5EF4-FFF2-40B4-BE49-F238E27FC236}">
                <a16:creationId xmlns:a16="http://schemas.microsoft.com/office/drawing/2014/main" id="{38E7AD15-4BF7-BD3D-D209-232C8F9C2A8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6968" y="321192"/>
            <a:ext cx="4279770" cy="167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descr="Immagine che contiene logo Fondazione con il Sud, partner del progetto.">
            <a:extLst>
              <a:ext uri="{FF2B5EF4-FFF2-40B4-BE49-F238E27FC236}">
                <a16:creationId xmlns:a16="http://schemas.microsoft.com/office/drawing/2014/main" id="{1F9F2CD9-0C63-48ED-8C4A-4F487E1F526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54071" y="-2165"/>
            <a:ext cx="1756349" cy="167335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>
            <a:extLst>
              <a:ext uri="{FF2B5EF4-FFF2-40B4-BE49-F238E27FC236}">
                <a16:creationId xmlns:a16="http://schemas.microsoft.com/office/drawing/2014/main" id="{8D383C1C-F505-1F5F-2C09-B08A28473615}"/>
              </a:ext>
            </a:extLst>
          </p:cNvPr>
          <p:cNvSpPr txBox="1"/>
          <p:nvPr/>
        </p:nvSpPr>
        <p:spPr>
          <a:xfrm>
            <a:off x="177282" y="2302889"/>
            <a:ext cx="3211434" cy="494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9981"/>
              </a:lnSpc>
            </a:pPr>
            <a:r>
              <a:rPr lang="en-US" sz="2470" b="1" dirty="0">
                <a:solidFill>
                  <a:srgbClr val="EB9C43"/>
                </a:solidFill>
                <a:latin typeface="Poppins"/>
                <a:ea typeface="Poppins"/>
                <a:cs typeface="Poppins"/>
                <a:sym typeface="Poppins"/>
              </a:rPr>
              <a:t>Dama Academy</a:t>
            </a:r>
            <a:endParaRPr sz="1688" dirty="0"/>
          </a:p>
        </p:txBody>
      </p:sp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D92DA1E6-D928-A294-857D-558BD3CD610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0409" y="2877627"/>
            <a:ext cx="9857281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it-IT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L’Ospite abituale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E7740B5F-1643-A1C8-8639-72F48183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57200" y="4797426"/>
            <a:ext cx="7925094" cy="1469549"/>
            <a:chOff x="457200" y="4408901"/>
            <a:chExt cx="7925094" cy="1469549"/>
          </a:xfrm>
        </p:grpSpPr>
        <p:sp>
          <p:nvSpPr>
            <p:cNvPr id="86" name="Google Shape;86;p1">
              <a:extLst>
                <a:ext uri="{FF2B5EF4-FFF2-40B4-BE49-F238E27FC236}">
                  <a16:creationId xmlns:a16="http://schemas.microsoft.com/office/drawing/2014/main" id="{CA35D880-7127-921F-D383-273FA8280837}"/>
                </a:ext>
              </a:extLst>
            </p:cNvPr>
            <p:cNvSpPr txBox="1"/>
            <p:nvPr/>
          </p:nvSpPr>
          <p:spPr>
            <a:xfrm>
              <a:off x="457200" y="4408901"/>
              <a:ext cx="6569162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it-IT" sz="3000" dirty="0">
                  <a:solidFill>
                    <a:srgbClr val="191919"/>
                  </a:solidFill>
                </a:rPr>
                <a:t>Corso Booking Agent – Modulo 6</a:t>
              </a:r>
              <a:endParaRPr lang="it-IT" sz="3000" dirty="0"/>
            </a:p>
          </p:txBody>
        </p:sp>
        <p:sp>
          <p:nvSpPr>
            <p:cNvPr id="89" name="Google Shape;89;p1">
              <a:extLst>
                <a:ext uri="{FF2B5EF4-FFF2-40B4-BE49-F238E27FC236}">
                  <a16:creationId xmlns:a16="http://schemas.microsoft.com/office/drawing/2014/main" id="{6405B39F-8F54-4909-A70B-2137AD979660}"/>
                </a:ext>
              </a:extLst>
            </p:cNvPr>
            <p:cNvSpPr txBox="1"/>
            <p:nvPr/>
          </p:nvSpPr>
          <p:spPr>
            <a:xfrm>
              <a:off x="457200" y="4992244"/>
              <a:ext cx="7925094" cy="40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it-IT" sz="2625" b="1" dirty="0">
                  <a:solidFill>
                    <a:srgbClr val="191919"/>
                  </a:solidFill>
                </a:rPr>
                <a:t>Giuseppe Taranto</a:t>
              </a:r>
              <a:endParaRPr lang="it-IT" sz="2625" dirty="0"/>
            </a:p>
          </p:txBody>
        </p:sp>
        <p:sp>
          <p:nvSpPr>
            <p:cNvPr id="2" name="Google Shape;90;p1">
              <a:extLst>
                <a:ext uri="{FF2B5EF4-FFF2-40B4-BE49-F238E27FC236}">
                  <a16:creationId xmlns:a16="http://schemas.microsoft.com/office/drawing/2014/main" id="{3D70A15B-6789-3184-547A-418729C18F57}"/>
                </a:ext>
              </a:extLst>
            </p:cNvPr>
            <p:cNvSpPr txBox="1"/>
            <p:nvPr/>
          </p:nvSpPr>
          <p:spPr>
            <a:xfrm>
              <a:off x="457200" y="5532201"/>
              <a:ext cx="7925094" cy="346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it-IT" sz="2250" dirty="0">
                  <a:solidFill>
                    <a:srgbClr val="191919"/>
                  </a:solidFill>
                </a:rPr>
                <a:t>Hotel General Manager | Book Author ¨Best Receptionist¨</a:t>
              </a:r>
              <a:endParaRPr lang="it-IT" sz="2250" dirty="0"/>
            </a:p>
          </p:txBody>
        </p:sp>
      </p:grp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BEC84A-FDD8-D6EC-7162-2E77B0A7C3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92" name="Google Shape;92;p1">
            <a:extLst>
              <a:ext uri="{FF2B5EF4-FFF2-40B4-BE49-F238E27FC236}">
                <a16:creationId xmlns:a16="http://schemas.microsoft.com/office/drawing/2014/main" id="{19B7BFB5-CA2E-950D-3EFE-124657F01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026362" y="6382011"/>
            <a:ext cx="3255204" cy="65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08388"/>
              </a:lnSpc>
            </a:pPr>
            <a:r>
              <a:rPr lang="en-US" sz="22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www.damaconsulting.org</a:t>
            </a:r>
            <a:endParaRPr sz="22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08388"/>
              </a:lnSpc>
            </a:pPr>
            <a:endParaRPr sz="1688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A2F7E703-0BAB-94C3-CEA5-FB6A59122674}"/>
              </a:ext>
            </a:extLst>
          </p:cNvPr>
          <p:cNvSpPr txBox="1"/>
          <p:nvPr/>
        </p:nvSpPr>
        <p:spPr>
          <a:xfrm>
            <a:off x="457200" y="4142030"/>
            <a:ext cx="1079551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it-IT" sz="24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la relazione viene prima della procedura</a:t>
            </a:r>
          </a:p>
        </p:txBody>
      </p:sp>
    </p:spTree>
    <p:extLst>
      <p:ext uri="{BB962C8B-B14F-4D97-AF65-F5344CB8AC3E}">
        <p14:creationId xmlns:p14="http://schemas.microsoft.com/office/powerpoint/2010/main" val="2409321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>
            <a:spLocks noGrp="1"/>
          </p:cNvSpPr>
          <p:nvPr>
            <p:ph type="title" idx="4294967295"/>
          </p:nvPr>
        </p:nvSpPr>
        <p:spPr>
          <a:xfrm>
            <a:off x="457200" y="274638"/>
            <a:ext cx="107442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defTabSz="857250">
              <a:lnSpc>
                <a:spcPct val="119987"/>
              </a:lnSpc>
              <a:buClr>
                <a:srgbClr val="000000"/>
              </a:buClr>
              <a:defRPr/>
            </a:pPr>
            <a:r>
              <a:rPr lang="it-IT" sz="3200" b="1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L’Ospite abituale</a:t>
            </a:r>
            <a:endParaRPr lang="en-US" sz="3000" b="1" kern="0" dirty="0">
              <a:solidFill>
                <a:srgbClr val="1919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139038" flipH="1">
            <a:off x="5154837" y="-1292050"/>
            <a:ext cx="10347727" cy="9067195"/>
          </a:xfrm>
          <a:custGeom>
            <a:avLst/>
            <a:gdLst/>
            <a:ahLst/>
            <a:cxnLst/>
            <a:rect l="l" t="t" r="r" b="b"/>
            <a:pathLst>
              <a:path w="11037575" h="9671675" extrusionOk="0">
                <a:moveTo>
                  <a:pt x="11037575" y="0"/>
                </a:moveTo>
                <a:lnTo>
                  <a:pt x="0" y="0"/>
                </a:lnTo>
                <a:lnTo>
                  <a:pt x="0" y="9671675"/>
                </a:lnTo>
                <a:lnTo>
                  <a:pt x="11037575" y="9671675"/>
                </a:lnTo>
                <a:lnTo>
                  <a:pt x="11037575" y="0"/>
                </a:lnTo>
                <a:close/>
              </a:path>
            </a:pathLst>
          </a:custGeom>
          <a:blipFill rotWithShape="1">
            <a:blip r:embed="rId3">
              <a:alphaModFix amt="19999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sz="1688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EB30B8BF-6796-498A-BEC4-D37463F15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47826" y="1765102"/>
            <a:ext cx="9067798" cy="2585323"/>
            <a:chOff x="2209802" y="1866719"/>
            <a:chExt cx="9067798" cy="2585323"/>
          </a:xfrm>
        </p:grpSpPr>
        <p:sp>
          <p:nvSpPr>
            <p:cNvPr id="2" name="Google Shape;117;p3"/>
            <p:cNvSpPr txBox="1"/>
            <p:nvPr/>
          </p:nvSpPr>
          <p:spPr>
            <a:xfrm>
              <a:off x="2209802" y="1897418"/>
              <a:ext cx="2902500" cy="4801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30026"/>
                </a:lnSpc>
              </a:pPr>
              <a:r>
                <a:rPr lang="en-US" sz="2400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Di </a:t>
              </a:r>
              <a:r>
                <a:rPr lang="en-US" sz="2400" b="1" dirty="0" err="1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cosa</a:t>
              </a:r>
              <a:r>
                <a:rPr lang="en-US" sz="2400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dirty="0" err="1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parleremo</a:t>
              </a:r>
              <a:r>
                <a:rPr lang="en-US" sz="2400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2400" dirty="0"/>
            </a:p>
          </p:txBody>
        </p:sp>
        <p:sp>
          <p:nvSpPr>
            <p:cNvPr id="119" name="Google Shape;119;p3"/>
            <p:cNvSpPr txBox="1"/>
            <p:nvPr/>
          </p:nvSpPr>
          <p:spPr>
            <a:xfrm>
              <a:off x="5568543" y="1866719"/>
              <a:ext cx="5709057" cy="25853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331718" lvl="1" indent="-165859">
                <a:lnSpc>
                  <a:spcPct val="150000"/>
                </a:lnSpc>
                <a:buClr>
                  <a:srgbClr val="191919"/>
                </a:buClr>
                <a:buSzPts val="1637"/>
                <a:buFont typeface="Arial"/>
                <a:buChar char="•"/>
              </a:pPr>
              <a:r>
                <a:rPr lang="en-US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1  </a:t>
              </a:r>
              <a:r>
                <a:rPr lang="en-US" sz="2800" dirty="0" err="1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Dialogo</a:t>
              </a:r>
              <a:r>
                <a:rPr lang="en-US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 con </a:t>
              </a:r>
              <a:r>
                <a:rPr lang="it-IT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l’Ospite abituale.</a:t>
              </a:r>
            </a:p>
            <a:p>
              <a:pPr marL="331718" lvl="1" indent="-165859">
                <a:lnSpc>
                  <a:spcPct val="150000"/>
                </a:lnSpc>
                <a:buClr>
                  <a:srgbClr val="191919"/>
                </a:buClr>
                <a:buSzPts val="1637"/>
                <a:buFont typeface="Arial"/>
                <a:buChar char="•"/>
              </a:pPr>
              <a:r>
                <a:rPr lang="it-IT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2 Perché si fa così.</a:t>
              </a:r>
            </a:p>
            <a:p>
              <a:pPr marL="331718" lvl="1" indent="-165859">
                <a:lnSpc>
                  <a:spcPct val="150000"/>
                </a:lnSpc>
                <a:buClr>
                  <a:srgbClr val="191919"/>
                </a:buClr>
                <a:buSzPts val="1637"/>
                <a:buFont typeface="Arial"/>
                <a:buChar char="•"/>
              </a:pPr>
              <a:endParaRPr lang="it-IT" sz="280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25839D7-9098-4658-F575-EAD7D25334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Una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prenotazione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diversa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806593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l’Ospite abituale la Struttura possiede già tutti i dati. La telefonata cambia natura: al centro non c’è la vendita, ma la relazione.</a:t>
            </a:r>
            <a:endParaRPr lang="en-US" sz="24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063240"/>
            <a:ext cx="5394960" cy="1828800"/>
          </a:xfrm>
          <a:prstGeom prst="roundRect">
            <a:avLst>
              <a:gd name="adj" fmla="val 4000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6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3355848"/>
            <a:ext cx="548640" cy="5486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3355848"/>
            <a:ext cx="4069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 il rapporto umano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68680" y="4114800"/>
            <a:ext cx="47548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Riconoscere l’Ospite, mostrare piacere di risentirlo, informarsi su di lui.</a:t>
            </a:r>
            <a:endParaRPr lang="en-US" sz="1700" dirty="0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3063240"/>
            <a:ext cx="5394960" cy="1828800"/>
          </a:xfrm>
          <a:prstGeom prst="roundRect">
            <a:avLst>
              <a:gd name="adj" fmla="val 4000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0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3355848"/>
            <a:ext cx="548640" cy="54864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315200" y="3355848"/>
            <a:ext cx="4069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 la prenotazione, semplificata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6583680" y="4114800"/>
            <a:ext cx="47548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«La solita camera, alle condizioni di sempre»: nessun dato da richiedere.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14" name="Text 10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DIALOGO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La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solita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camera, come sempre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965960"/>
            <a:ext cx="9418320" cy="408867"/>
          </a:xfrm>
          <a:prstGeom prst="roundRect">
            <a:avLst>
              <a:gd name="adj" fmla="val 17891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 descr="Cerchio con all'interno l'icona della lettera &quot;B&quot;, che simboleggia le battute del Booking Agent"/>
          <p:cNvSpPr/>
          <p:nvPr/>
        </p:nvSpPr>
        <p:spPr>
          <a:xfrm>
            <a:off x="731520" y="1896074"/>
            <a:ext cx="548640" cy="548640"/>
          </a:xfrm>
          <a:prstGeom prst="ellipse">
            <a:avLst/>
          </a:prstGeom>
          <a:solidFill>
            <a:srgbClr val="6B551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731520" y="1896074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463040" y="2011680"/>
            <a:ext cx="8321040" cy="317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«Buonasera, Hotel Better, sono Michele.»</a:t>
            </a:r>
            <a:endParaRPr lang="en-US" sz="17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94560" y="2521131"/>
            <a:ext cx="9418320" cy="408867"/>
          </a:xfrm>
          <a:prstGeom prst="roundRect">
            <a:avLst>
              <a:gd name="adj" fmla="val 17891"/>
            </a:avLst>
          </a:prstGeom>
          <a:solidFill>
            <a:srgbClr val="EEF1F7"/>
          </a:solidFill>
          <a:ln w="12700">
            <a:solidFill>
              <a:srgbClr val="CF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Shape 7" descr="Cerchio con all'interno l'icona della lettera &quot;O&quot;, che simboleggia le battute del potenziale Ospite"/>
          <p:cNvSpPr/>
          <p:nvPr/>
        </p:nvSpPr>
        <p:spPr>
          <a:xfrm>
            <a:off x="2377440" y="2451245"/>
            <a:ext cx="548640" cy="548640"/>
          </a:xfrm>
          <a:prstGeom prst="ellipse">
            <a:avLst/>
          </a:prstGeom>
          <a:solidFill>
            <a:srgbClr val="3F557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2377440" y="2451245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108960" y="2566851"/>
            <a:ext cx="8321040" cy="317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3F5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«Buonasera Michele, sono il Sig. Bianchi.»</a:t>
            </a:r>
            <a:endParaRPr lang="en-US" sz="1700" dirty="0"/>
          </a:p>
        </p:txBody>
      </p:sp>
      <p:sp>
        <p:nvSpPr>
          <p:cNvPr id="12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076303"/>
            <a:ext cx="9418320" cy="408867"/>
          </a:xfrm>
          <a:prstGeom prst="roundRect">
            <a:avLst>
              <a:gd name="adj" fmla="val 17891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11" descr="Cerchio con all'interno l'icona della lettera &quot;B&quot;, che simboleggia le battute del Booking Agent"/>
          <p:cNvSpPr/>
          <p:nvPr/>
        </p:nvSpPr>
        <p:spPr>
          <a:xfrm>
            <a:off x="731520" y="3006417"/>
            <a:ext cx="548640" cy="548640"/>
          </a:xfrm>
          <a:prstGeom prst="ellipse">
            <a:avLst/>
          </a:prstGeom>
          <a:solidFill>
            <a:srgbClr val="6B551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731520" y="3006417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463040" y="3122023"/>
            <a:ext cx="7726680" cy="317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«Bentrovato Sig. Bianchi, che piacere risentirLa! Come va?»</a:t>
            </a:r>
            <a:endParaRPr lang="en-US" sz="1700" dirty="0"/>
          </a:p>
        </p:txBody>
      </p:sp>
      <p:sp>
        <p:nvSpPr>
          <p:cNvPr id="16" name="Shape 14" descr="Quadrato con all'interno il numero 1 che contrassegna una nota."/>
          <p:cNvSpPr/>
          <p:nvPr/>
        </p:nvSpPr>
        <p:spPr>
          <a:xfrm>
            <a:off x="9281160" y="3024705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B08D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9281160" y="3024705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00" dirty="0"/>
          </a:p>
        </p:txBody>
      </p:sp>
      <p:sp>
        <p:nvSpPr>
          <p:cNvPr id="18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94560" y="3631474"/>
            <a:ext cx="9418320" cy="408867"/>
          </a:xfrm>
          <a:prstGeom prst="roundRect">
            <a:avLst>
              <a:gd name="adj" fmla="val 17891"/>
            </a:avLst>
          </a:prstGeom>
          <a:solidFill>
            <a:srgbClr val="EEF1F7"/>
          </a:solidFill>
          <a:ln w="12700">
            <a:solidFill>
              <a:srgbClr val="CF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Shape 17" descr="Cerchio con all'interno l'icona della lettera &quot;O&quot;, che simboleggia le battute del Potenziale Ospite"/>
          <p:cNvSpPr/>
          <p:nvPr/>
        </p:nvSpPr>
        <p:spPr>
          <a:xfrm>
            <a:off x="2377440" y="3561588"/>
            <a:ext cx="548640" cy="548640"/>
          </a:xfrm>
          <a:prstGeom prst="ellipse">
            <a:avLst/>
          </a:prstGeom>
          <a:solidFill>
            <a:srgbClr val="3F557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0" name="Text 18"/>
          <p:cNvSpPr/>
          <p:nvPr/>
        </p:nvSpPr>
        <p:spPr>
          <a:xfrm>
            <a:off x="2377440" y="356158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3108960" y="3677194"/>
            <a:ext cx="8321040" cy="317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3F5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«Tutto bene, grazie. Sempre impegnati con il lavoro.»</a:t>
            </a:r>
            <a:endParaRPr lang="en-US" sz="1700" dirty="0"/>
          </a:p>
        </p:txBody>
      </p:sp>
      <p:sp>
        <p:nvSpPr>
          <p:cNvPr id="22" name="Shap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186646"/>
            <a:ext cx="9418320" cy="408867"/>
          </a:xfrm>
          <a:prstGeom prst="roundRect">
            <a:avLst>
              <a:gd name="adj" fmla="val 17891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Shape 21" descr="Cerchio con all'interno l'icona della lettera &quot;B&quot;, che simboleggia le battute del Booking Agent"/>
          <p:cNvSpPr/>
          <p:nvPr/>
        </p:nvSpPr>
        <p:spPr>
          <a:xfrm>
            <a:off x="731520" y="4116759"/>
            <a:ext cx="548640" cy="548640"/>
          </a:xfrm>
          <a:prstGeom prst="ellipse">
            <a:avLst/>
          </a:prstGeom>
          <a:solidFill>
            <a:srgbClr val="6B551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4" name="Text 22"/>
          <p:cNvSpPr/>
          <p:nvPr/>
        </p:nvSpPr>
        <p:spPr>
          <a:xfrm>
            <a:off x="731520" y="4116759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1463040" y="4232366"/>
            <a:ext cx="7726680" cy="317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«Quando ci rivedremo, Sig. Bianchi?»</a:t>
            </a:r>
            <a:endParaRPr lang="en-US" sz="1700" dirty="0"/>
          </a:p>
        </p:txBody>
      </p:sp>
      <p:sp>
        <p:nvSpPr>
          <p:cNvPr id="26" name="Shape 24" descr="Quadrato con all'interno il numero 2 che contrassegna una nota."/>
          <p:cNvSpPr/>
          <p:nvPr/>
        </p:nvSpPr>
        <p:spPr>
          <a:xfrm>
            <a:off x="9281160" y="4135047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B08D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7" name="Text 25"/>
          <p:cNvSpPr/>
          <p:nvPr/>
        </p:nvSpPr>
        <p:spPr>
          <a:xfrm>
            <a:off x="9281160" y="4135047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28" name="Shap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94560" y="4741817"/>
            <a:ext cx="9418320" cy="408867"/>
          </a:xfrm>
          <a:prstGeom prst="roundRect">
            <a:avLst>
              <a:gd name="adj" fmla="val 17891"/>
            </a:avLst>
          </a:prstGeom>
          <a:solidFill>
            <a:srgbClr val="EEF1F7"/>
          </a:solidFill>
          <a:ln w="12700">
            <a:solidFill>
              <a:srgbClr val="CF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Shape 27" descr="Cerchio con all'interno l'icona della lettera &quot;O&quot;, che simboleggia le battute del Potenziale Ospite"/>
          <p:cNvSpPr/>
          <p:nvPr/>
        </p:nvSpPr>
        <p:spPr>
          <a:xfrm>
            <a:off x="2377440" y="4671931"/>
            <a:ext cx="548640" cy="548640"/>
          </a:xfrm>
          <a:prstGeom prst="ellipse">
            <a:avLst/>
          </a:prstGeom>
          <a:solidFill>
            <a:srgbClr val="3F557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0" name="Text 28"/>
          <p:cNvSpPr/>
          <p:nvPr/>
        </p:nvSpPr>
        <p:spPr>
          <a:xfrm>
            <a:off x="2377440" y="4671931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</a:t>
            </a:r>
            <a:endParaRPr lang="en-US" sz="1900" dirty="0"/>
          </a:p>
        </p:txBody>
      </p:sp>
      <p:sp>
        <p:nvSpPr>
          <p:cNvPr id="31" name="Text 29"/>
          <p:cNvSpPr/>
          <p:nvPr/>
        </p:nvSpPr>
        <p:spPr>
          <a:xfrm>
            <a:off x="3108960" y="4787537"/>
            <a:ext cx="8321040" cy="317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3F5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«Volevo prenotare la solita camera per domani.»</a:t>
            </a:r>
            <a:endParaRPr lang="en-US" sz="1700" dirty="0"/>
          </a:p>
        </p:txBody>
      </p:sp>
      <p:sp>
        <p:nvSpPr>
          <p:cNvPr id="32" name="Shape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5296989"/>
            <a:ext cx="9418320" cy="408867"/>
          </a:xfrm>
          <a:prstGeom prst="roundRect">
            <a:avLst>
              <a:gd name="adj" fmla="val 17891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Shape 31" descr="Cerchio con all'interno l'icona della lettera &quot;B&quot;, che simboleggia le battute del Booking Agent"/>
          <p:cNvSpPr/>
          <p:nvPr/>
        </p:nvSpPr>
        <p:spPr>
          <a:xfrm>
            <a:off x="731520" y="5227102"/>
            <a:ext cx="548640" cy="548640"/>
          </a:xfrm>
          <a:prstGeom prst="ellipse">
            <a:avLst/>
          </a:prstGeom>
          <a:solidFill>
            <a:srgbClr val="6B551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4" name="Text 32"/>
          <p:cNvSpPr/>
          <p:nvPr/>
        </p:nvSpPr>
        <p:spPr>
          <a:xfrm>
            <a:off x="731520" y="522710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900" dirty="0"/>
          </a:p>
        </p:txBody>
      </p:sp>
      <p:sp>
        <p:nvSpPr>
          <p:cNvPr id="35" name="Text 33"/>
          <p:cNvSpPr/>
          <p:nvPr/>
        </p:nvSpPr>
        <p:spPr>
          <a:xfrm>
            <a:off x="1463040" y="5342709"/>
            <a:ext cx="7726680" cy="317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«Confermiamo per domani sera la solita sistemazione, alle condizioni di sempre. Saremo felici di </a:t>
            </a:r>
            <a:r>
              <a:rPr lang="en-US" sz="1500" i="1" dirty="0" err="1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rivederLa</a:t>
            </a:r>
            <a:r>
              <a:rPr lang="en-US" sz="15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Le </a:t>
            </a:r>
            <a:r>
              <a:rPr lang="en-US" sz="1500" i="1" dirty="0" err="1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auguriamo</a:t>
            </a:r>
            <a:r>
              <a:rPr lang="en-US" sz="15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i="1" dirty="0" err="1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intanto</a:t>
            </a:r>
            <a:r>
              <a:rPr lang="en-US" sz="15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i="1" dirty="0" err="1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</a:t>
            </a:r>
            <a:r>
              <a:rPr lang="en-US" sz="15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buona </a:t>
            </a:r>
            <a:r>
              <a:rPr lang="en-US" sz="1500" i="1" dirty="0" err="1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serata</a:t>
            </a:r>
            <a:r>
              <a:rPr lang="en-US" sz="15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.»</a:t>
            </a:r>
            <a:endParaRPr lang="en-US" sz="1500" dirty="0"/>
          </a:p>
        </p:txBody>
      </p:sp>
      <p:sp>
        <p:nvSpPr>
          <p:cNvPr id="36" name="Shape 34" descr="Quadrato con all'interno il numero 3 che contrassegna una nota."/>
          <p:cNvSpPr/>
          <p:nvPr/>
        </p:nvSpPr>
        <p:spPr>
          <a:xfrm>
            <a:off x="9281160" y="524539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B08D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7" name="Text 35"/>
          <p:cNvSpPr/>
          <p:nvPr/>
        </p:nvSpPr>
        <p:spPr>
          <a:xfrm>
            <a:off x="9281160" y="524539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38" name="Text 36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39" name="Text 37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PERCHÉ SI FA COSÌ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Le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tre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osservazioni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 descr="Quadrato con all'interno il numero 1 che contrassegna una nota con riferimento alle precedenti slide."/>
          <p:cNvSpPr/>
          <p:nvPr/>
        </p:nvSpPr>
        <p:spPr>
          <a:xfrm>
            <a:off x="548640" y="20574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B08D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48640" y="20574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417320" y="2011680"/>
            <a:ext cx="101498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Riconoscere e accogliere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1417320" y="2468880"/>
            <a:ext cx="101498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riconosce l’Ospite, si esprime il piacere di risentirlo e ci si informa sul suo stato.</a:t>
            </a:r>
            <a:endParaRPr lang="en-US" sz="18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17320" y="3136392"/>
            <a:ext cx="10149840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Shape 7" descr="Quadrato con all'interno il numero 2 che contrassegna una nota con riferimento alle precedenti slide."/>
          <p:cNvSpPr/>
          <p:nvPr/>
        </p:nvSpPr>
        <p:spPr>
          <a:xfrm>
            <a:off x="548640" y="32918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B08D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548640" y="32918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417320" y="3246120"/>
            <a:ext cx="101498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relazione prima dell’economia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417320" y="3703320"/>
            <a:ext cx="101498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Chiedendo «quando ci rivedremo?» si continua a far sentire importante l’Ospite. Il rapporto umano resta in primo piano rispetto al discorso della prenotazione.</a:t>
            </a:r>
            <a:endParaRPr lang="en-US" sz="1800" dirty="0"/>
          </a:p>
        </p:txBody>
      </p:sp>
      <p:sp>
        <p:nvSpPr>
          <p:cNvPr id="13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17320" y="4370832"/>
            <a:ext cx="10149840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Shape 12" descr="Quadrato con all'interno il numero 3 che contrassegna una nota con riferimento alle precedenti slide."/>
          <p:cNvSpPr/>
          <p:nvPr/>
        </p:nvSpPr>
        <p:spPr>
          <a:xfrm>
            <a:off x="548640" y="45262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B08D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/>
          <p:nvPr/>
        </p:nvSpPr>
        <p:spPr>
          <a:xfrm>
            <a:off x="548640" y="45262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17320" y="4480560"/>
            <a:ext cx="101498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Processo semplificato al minimo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417320" y="4937760"/>
            <a:ext cx="101498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Essendo abituale, non servono garanzie né recapito: la Struttura ha già quei dati.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19" name="Text 17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286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D9B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FILO DI TUTTO IL PROCESSO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822960" y="2743200"/>
            <a:ext cx="10515600" cy="18288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prenotazione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è il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processo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mediante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cui il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potenziale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Ospite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viene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guidato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verso il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suo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arrivo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in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Struttura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892040"/>
            <a:ext cx="2377440" cy="0"/>
          </a:xfrm>
          <a:prstGeom prst="line">
            <a:avLst/>
          </a:prstGeom>
          <a:noFill/>
          <a:ln w="25400">
            <a:solidFill>
              <a:srgbClr val="D9B84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6" name="Text 4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371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SINTESI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777240" y="1783080"/>
            <a:ext cx="1069848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Chi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torna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va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trattato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da persona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822960" y="260604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l’abituale la fedeltà si coltiva con la relazione, non con la procedura.</a:t>
            </a:r>
            <a:endParaRPr lang="en-US" sz="24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429000"/>
            <a:ext cx="3429000" cy="2514600"/>
          </a:xfrm>
          <a:prstGeom prst="roundRect">
            <a:avLst>
              <a:gd name="adj" fmla="val 2909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1097280" y="3630168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1097280" y="434340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Riconoscilo e chiedi come sta, prima di tutto.</a:t>
            </a:r>
            <a:endParaRPr lang="en-US" sz="20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3429000"/>
            <a:ext cx="3429000" cy="2514600"/>
          </a:xfrm>
          <a:prstGeom prst="roundRect">
            <a:avLst>
              <a:gd name="adj" fmla="val 2909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4892040" y="3630168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4892040" y="434340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rapporto umano viene prima dell’economia.</a:t>
            </a:r>
            <a:endParaRPr lang="en-US" sz="2000" dirty="0"/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12480" y="3429000"/>
            <a:ext cx="3429000" cy="2514600"/>
          </a:xfrm>
          <a:prstGeom prst="roundRect">
            <a:avLst>
              <a:gd name="adj" fmla="val 2909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8686800" y="3630168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8686800" y="434340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Niente garanzie né dati: la prenotazione è già pronta.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15" name="Text 13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139038">
            <a:off x="6929070" y="3401332"/>
            <a:ext cx="7296917" cy="6393923"/>
          </a:xfrm>
          <a:custGeom>
            <a:avLst/>
            <a:gdLst/>
            <a:ahLst/>
            <a:cxnLst/>
            <a:rect l="l" t="t" r="r" b="b"/>
            <a:pathLst>
              <a:path w="7783378" h="6820185" extrusionOk="0">
                <a:moveTo>
                  <a:pt x="0" y="0"/>
                </a:moveTo>
                <a:lnTo>
                  <a:pt x="7783378" y="0"/>
                </a:lnTo>
                <a:lnTo>
                  <a:pt x="7783378" y="6820185"/>
                </a:lnTo>
                <a:lnTo>
                  <a:pt x="0" y="6820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85711" tIns="42844" rIns="85711" bIns="42844" anchor="t" anchorCtr="0">
            <a:noAutofit/>
          </a:bodyPr>
          <a:lstStyle/>
          <a:p>
            <a:endParaRPr sz="168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7663" y="299288"/>
            <a:ext cx="3585671" cy="13760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A7F4762-BFF8-271F-FBAD-6258839E9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299C4D64-B09E-7339-6BD8-67F2D8699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398076" y="4559033"/>
            <a:ext cx="5395848" cy="1567301"/>
            <a:chOff x="3398076" y="3500224"/>
            <a:chExt cx="5395848" cy="1567301"/>
          </a:xfrm>
        </p:grpSpPr>
        <p:sp>
          <p:nvSpPr>
            <p:cNvPr id="130" name="Google Shape;130;p5"/>
            <p:cNvSpPr txBox="1"/>
            <p:nvPr/>
          </p:nvSpPr>
          <p:spPr>
            <a:xfrm>
              <a:off x="3398076" y="3500224"/>
              <a:ext cx="5395848" cy="5192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/>
              <a:r>
                <a:rPr lang="en-US" sz="3374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Corso Booking Agent</a:t>
              </a:r>
              <a:endParaRPr sz="1688" dirty="0"/>
            </a:p>
          </p:txBody>
        </p:sp>
        <p:grpSp>
          <p:nvGrpSpPr>
            <p:cNvPr id="133" name="Google Shape;133;p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4350171" y="4588954"/>
              <a:ext cx="3444356" cy="478571"/>
              <a:chOff x="0" y="-38100"/>
              <a:chExt cx="2929121" cy="680635"/>
            </a:xfrm>
          </p:grpSpPr>
          <p:sp>
            <p:nvSpPr>
              <p:cNvPr id="134" name="Google Shape;134;p5"/>
              <p:cNvSpPr txBox="1"/>
              <p:nvPr/>
            </p:nvSpPr>
            <p:spPr>
              <a:xfrm>
                <a:off x="0" y="-38100"/>
                <a:ext cx="2929121" cy="4316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algn="ctr">
                  <a:lnSpc>
                    <a:spcPct val="130037"/>
                  </a:lnSpc>
                </a:pPr>
                <a:r>
                  <a:rPr lang="en-US" sz="1517" b="1" dirty="0">
                    <a:solidFill>
                      <a:srgbClr val="191919"/>
                    </a:solidFill>
                    <a:latin typeface="Arial"/>
                    <a:ea typeface="Arial"/>
                    <a:cs typeface="Arial"/>
                    <a:sym typeface="Arial"/>
                  </a:rPr>
                  <a:t>Giuseppe Taranto</a:t>
                </a:r>
                <a:endParaRPr sz="1688" dirty="0"/>
              </a:p>
            </p:txBody>
          </p:sp>
          <p:sp>
            <p:nvSpPr>
              <p:cNvPr id="135" name="Google Shape;135;p5"/>
              <p:cNvSpPr txBox="1"/>
              <p:nvPr/>
            </p:nvSpPr>
            <p:spPr>
              <a:xfrm>
                <a:off x="0" y="416923"/>
                <a:ext cx="2929120" cy="225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r>
                  <a:rPr lang="it-IT" sz="1031" dirty="0">
                    <a:solidFill>
                      <a:srgbClr val="191919"/>
                    </a:solidFill>
                  </a:rPr>
                  <a:t>Hotel General Manager | Book Author ¨Best Receptionist¨</a:t>
                </a:r>
                <a:endParaRPr lang="it-IT" sz="1031" dirty="0"/>
              </a:p>
            </p:txBody>
          </p:sp>
        </p:grpSp>
      </p:grpSp>
      <p:pic>
        <p:nvPicPr>
          <p:cNvPr id="136" name="Google Shape;136;p5" descr="Immagine che contiene logo Fondazione con il Sud, partner del progetto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54071" y="-2165"/>
            <a:ext cx="1756349" cy="16733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2;p5">
            <a:extLst>
              <a:ext uri="{FF2B5EF4-FFF2-40B4-BE49-F238E27FC236}">
                <a16:creationId xmlns:a16="http://schemas.microsoft.com/office/drawing/2014/main" id="{81EB152C-43B0-99E3-77BF-07FA02BC12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59998" y="1855167"/>
            <a:ext cx="7672004" cy="24191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31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Grazie per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l’attenzione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.</a:t>
            </a: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</a:b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</a:b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Consultare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il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Glossario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fornito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per </a:t>
            </a:r>
            <a:b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termini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tecnici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gli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inglesismi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459</Words>
  <Application>Microsoft Office PowerPoint</Application>
  <PresentationFormat>Widescreen</PresentationFormat>
  <Paragraphs>80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</vt:lpstr>
      <vt:lpstr>Poppins</vt:lpstr>
      <vt:lpstr>Office Theme</vt:lpstr>
      <vt:lpstr>L’Ospite abituale</vt:lpstr>
      <vt:lpstr>L’Ospite abituale</vt:lpstr>
      <vt:lpstr>Una prenotazione diversa</vt:lpstr>
      <vt:lpstr>La solita camera, come sempre</vt:lpstr>
      <vt:lpstr>Le tre osservazioni</vt:lpstr>
      <vt:lpstr>La prenotazione è il processo mediante cui il potenziale Ospite viene guidato verso il suo arrivo in Struttura.</vt:lpstr>
      <vt:lpstr>Chi torna, va trattato da persona</vt:lpstr>
      <vt:lpstr>Grazie per l’attenzione.  Consultare il Glossario fornito per  i termini tecnici e gli inglesismi.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Giuseppe Giuseppe</cp:lastModifiedBy>
  <cp:revision>5</cp:revision>
  <dcterms:created xsi:type="dcterms:W3CDTF">2026-07-19T19:28:38Z</dcterms:created>
  <dcterms:modified xsi:type="dcterms:W3CDTF">2026-08-29T07:04:23Z</dcterms:modified>
</cp:coreProperties>
</file>